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83" r:id="rId3"/>
    <p:sldId id="284" r:id="rId4"/>
    <p:sldId id="288" r:id="rId5"/>
    <p:sldId id="289" r:id="rId6"/>
    <p:sldId id="285" r:id="rId7"/>
    <p:sldId id="286" r:id="rId8"/>
    <p:sldId id="293" r:id="rId9"/>
    <p:sldId id="294" r:id="rId10"/>
    <p:sldId id="287" r:id="rId11"/>
    <p:sldId id="296" r:id="rId12"/>
    <p:sldId id="298" r:id="rId13"/>
    <p:sldId id="290" r:id="rId14"/>
    <p:sldId id="291" r:id="rId15"/>
    <p:sldId id="292" r:id="rId16"/>
    <p:sldId id="295" r:id="rId17"/>
    <p:sldId id="299" r:id="rId18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C03C468F-B65B-4F41-AD14-1F2A1EB0E715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798FAB2E-E97C-4F7C-95CC-2EE494253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606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758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662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817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35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838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13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546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151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441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021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41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CD348-B1F3-4089-BFC1-0029C22F9B65}" type="datetimeFigureOut">
              <a:rPr lang="en-US" smtClean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316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Cautions about the Use of Bayesian Approaches For Design and </a:t>
            </a:r>
            <a:br>
              <a:rPr lang="en-US" dirty="0" smtClean="0"/>
            </a:br>
            <a:r>
              <a:rPr lang="en-US" dirty="0" smtClean="0"/>
              <a:t>Analysis of Experiments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Geoff Vining</a:t>
            </a:r>
          </a:p>
          <a:p>
            <a:r>
              <a:rPr lang="en-US" dirty="0" smtClean="0"/>
              <a:t>Virginia Tech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28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Scientific Method</a:t>
            </a:r>
          </a:p>
          <a:p>
            <a:r>
              <a:rPr lang="en-US" dirty="0" smtClean="0"/>
              <a:t>Stages in Planning Experiments</a:t>
            </a:r>
          </a:p>
          <a:p>
            <a:r>
              <a:rPr lang="en-US" dirty="0" smtClean="0"/>
              <a:t>Basic Issues</a:t>
            </a:r>
          </a:p>
          <a:p>
            <a:r>
              <a:rPr lang="en-US" dirty="0" smtClean="0"/>
              <a:t>Where I See Promise</a:t>
            </a:r>
          </a:p>
          <a:p>
            <a:r>
              <a:rPr lang="en-US" dirty="0" smtClean="0"/>
              <a:t>Where I Have Questions</a:t>
            </a:r>
          </a:p>
          <a:p>
            <a:r>
              <a:rPr lang="en-US" dirty="0" smtClean="0"/>
              <a:t>Final Comments</a:t>
            </a:r>
          </a:p>
        </p:txBody>
      </p:sp>
    </p:spTree>
    <p:extLst>
      <p:ext uri="{BB962C8B-B14F-4D97-AF65-F5344CB8AC3E}">
        <p14:creationId xmlns:p14="http://schemas.microsoft.com/office/powerpoint/2010/main" val="6326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Scientific 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Scientific Method</a:t>
            </a:r>
          </a:p>
          <a:p>
            <a:pPr lvl="1"/>
            <a:r>
              <a:rPr lang="en-US" b="1" dirty="0"/>
              <a:t>Iterative</a:t>
            </a:r>
            <a:r>
              <a:rPr lang="en-US" dirty="0"/>
              <a:t> Process for Discovery/Problem Solving</a:t>
            </a:r>
          </a:p>
          <a:p>
            <a:pPr lvl="1"/>
            <a:r>
              <a:rPr lang="en-US" dirty="0"/>
              <a:t>Involves Data/Data Analysis</a:t>
            </a:r>
          </a:p>
          <a:p>
            <a:r>
              <a:rPr lang="en-US" dirty="0" smtClean="0"/>
              <a:t>The Study Cannot Be Biased!</a:t>
            </a:r>
          </a:p>
          <a:p>
            <a:r>
              <a:rPr lang="en-US" dirty="0" smtClean="0"/>
              <a:t>Data Must Be Able to Stand on Themselves.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02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Stages in Planning Experiments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Define the Problem</a:t>
            </a:r>
          </a:p>
          <a:p>
            <a:r>
              <a:rPr lang="en-US" dirty="0" smtClean="0"/>
              <a:t>Select the Responses</a:t>
            </a:r>
          </a:p>
          <a:p>
            <a:r>
              <a:rPr lang="en-US" dirty="0" smtClean="0"/>
              <a:t>Determine Appropriate Factors </a:t>
            </a:r>
          </a:p>
          <a:p>
            <a:pPr lvl="1"/>
            <a:r>
              <a:rPr lang="en-US" dirty="0" smtClean="0"/>
              <a:t>Region of Operability</a:t>
            </a:r>
          </a:p>
          <a:p>
            <a:pPr lvl="1"/>
            <a:r>
              <a:rPr lang="en-US" dirty="0" smtClean="0"/>
              <a:t>Experimental Region</a:t>
            </a:r>
          </a:p>
          <a:p>
            <a:r>
              <a:rPr lang="en-US" dirty="0" smtClean="0"/>
              <a:t>Identify Nuisance Factors</a:t>
            </a:r>
          </a:p>
          <a:p>
            <a:r>
              <a:rPr lang="en-US" dirty="0" smtClean="0"/>
              <a:t>Define Tentative Model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337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Stages in Planning Experiments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Understand What Are Alternative Models</a:t>
            </a:r>
          </a:p>
          <a:p>
            <a:r>
              <a:rPr lang="en-US" dirty="0" smtClean="0"/>
              <a:t>Choose the Design</a:t>
            </a:r>
          </a:p>
          <a:p>
            <a:r>
              <a:rPr lang="en-US" dirty="0" smtClean="0"/>
              <a:t>Check for an Error of the Third Kind</a:t>
            </a:r>
          </a:p>
          <a:p>
            <a:r>
              <a:rPr lang="en-US" dirty="0" smtClean="0"/>
              <a:t>Train People to Conduct the Experiment</a:t>
            </a:r>
          </a:p>
          <a:p>
            <a:r>
              <a:rPr lang="en-US" dirty="0" smtClean="0"/>
              <a:t>Collect the Data</a:t>
            </a:r>
          </a:p>
          <a:p>
            <a:r>
              <a:rPr lang="en-US" dirty="0" smtClean="0"/>
              <a:t>Analyze the Data in Light of the Actual Experiment Conducted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843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Discovery versus Confirmation</a:t>
            </a:r>
          </a:p>
          <a:p>
            <a:pPr lvl="1"/>
            <a:r>
              <a:rPr lang="en-US" dirty="0" smtClean="0"/>
              <a:t>Box-Kiefer Debate</a:t>
            </a:r>
          </a:p>
          <a:p>
            <a:pPr lvl="1"/>
            <a:r>
              <a:rPr lang="en-US" dirty="0" smtClean="0"/>
              <a:t>Model Robustness versus “Model </a:t>
            </a:r>
            <a:r>
              <a:rPr lang="en-US" dirty="0"/>
              <a:t>I</a:t>
            </a:r>
            <a:r>
              <a:rPr lang="en-US" dirty="0" smtClean="0"/>
              <a:t>s Correct”</a:t>
            </a:r>
          </a:p>
          <a:p>
            <a:r>
              <a:rPr lang="en-US" dirty="0" smtClean="0"/>
              <a:t>Deming:  Analytic versus Enumerative</a:t>
            </a:r>
          </a:p>
          <a:p>
            <a:r>
              <a:rPr lang="en-US" dirty="0" smtClean="0"/>
              <a:t>Model Building versus Parameter Estimation</a:t>
            </a:r>
          </a:p>
          <a:p>
            <a:r>
              <a:rPr lang="en-US" dirty="0" smtClean="0"/>
              <a:t>Difference </a:t>
            </a:r>
          </a:p>
          <a:p>
            <a:pPr lvl="1"/>
            <a:r>
              <a:rPr lang="en-US" dirty="0" smtClean="0"/>
              <a:t>Subject Matter Expertise and Insight</a:t>
            </a:r>
          </a:p>
          <a:p>
            <a:pPr lvl="1"/>
            <a:r>
              <a:rPr lang="en-US" dirty="0" smtClean="0"/>
              <a:t>Prior Belief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957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Experimental Designs Are Sequential</a:t>
            </a:r>
          </a:p>
          <a:p>
            <a:r>
              <a:rPr lang="en-US" dirty="0" smtClean="0"/>
              <a:t>They Build upon Previous Experimentation</a:t>
            </a:r>
          </a:p>
          <a:p>
            <a:r>
              <a:rPr lang="en-US" dirty="0" smtClean="0"/>
              <a:t>Subject Matter Expertise and Insight Are Essential</a:t>
            </a:r>
          </a:p>
          <a:p>
            <a:pPr lvl="1"/>
            <a:r>
              <a:rPr lang="en-US" dirty="0" smtClean="0"/>
              <a:t>Factors</a:t>
            </a:r>
          </a:p>
          <a:p>
            <a:pPr lvl="1"/>
            <a:r>
              <a:rPr lang="en-US" dirty="0" smtClean="0"/>
              <a:t>Experimental Region</a:t>
            </a:r>
          </a:p>
          <a:p>
            <a:pPr lvl="1"/>
            <a:r>
              <a:rPr lang="en-US" dirty="0" smtClean="0"/>
              <a:t>Tentative Model Structure</a:t>
            </a:r>
          </a:p>
          <a:p>
            <a:pPr lvl="1"/>
            <a:r>
              <a:rPr lang="en-US" dirty="0" smtClean="0"/>
              <a:t>Embrace</a:t>
            </a:r>
            <a:r>
              <a:rPr lang="en-US" dirty="0" smtClean="0"/>
              <a:t> </a:t>
            </a:r>
            <a:r>
              <a:rPr lang="en-US" dirty="0" smtClean="0"/>
              <a:t>“Informal Bayesian”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8093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 smtClean="0"/>
                  <a:t>Basis for Bayesian Analysis:  Posterior Distribution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l-GR" b="1" i="1" smtClean="0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𝜷</m:t>
                              </m:r>
                            </m:e>
                          </m:d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𝜷</m:t>
                              </m:r>
                            </m:e>
                          </m:d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𝜷</m:t>
                          </m:r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dirty="0" smtClean="0"/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/>
                  <a:t> is the prior distribution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  <m:e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𝜷</m:t>
                        </m:r>
                      </m:e>
                    </m:d>
                  </m:oMath>
                </a14:m>
                <a:r>
                  <a:rPr lang="en-US" dirty="0" smtClean="0"/>
                  <a:t>is the likelihood function</a:t>
                </a:r>
              </a:p>
              <a:p>
                <a:r>
                  <a:rPr lang="en-US" dirty="0" smtClean="0"/>
                  <a:t>Based on strong distributional assumptions, unlike ordinary least squares.</a:t>
                </a:r>
              </a:p>
              <a:p>
                <a:pPr marL="0" indent="0">
                  <a:buNone/>
                </a:pPr>
                <a:endParaRPr lang="en-US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04" t="-28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2214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Common Use:  Optimize Expected Posterior Loss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[ℓ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]=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ℓ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𝜷</m:t>
                              </m:r>
                            </m:e>
                          </m:d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𝜷</m:t>
                              </m:r>
                            </m:e>
                          </m:d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𝜷</m:t>
                          </m:r>
                        </m:e>
                      </m:nary>
                    </m:oMath>
                  </m:oMathPara>
                </a14:m>
                <a:endParaRPr lang="en-US" dirty="0" smtClean="0"/>
              </a:p>
              <a:p>
                <a:r>
                  <a:rPr lang="en-US" dirty="0" smtClean="0"/>
                  <a:t>Design Selection:  Choose design to optimize appropriate loss function</a:t>
                </a:r>
              </a:p>
              <a:p>
                <a:r>
                  <a:rPr lang="en-US" dirty="0" smtClean="0"/>
                  <a:t>Note:  Dependence of optimization on prior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8109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Formal Bayesian Approaches Impart Bias</a:t>
            </a:r>
          </a:p>
          <a:p>
            <a:pPr lvl="1"/>
            <a:r>
              <a:rPr lang="en-US" dirty="0" smtClean="0"/>
              <a:t>Great if the Truth</a:t>
            </a:r>
          </a:p>
          <a:p>
            <a:pPr lvl="2"/>
            <a:r>
              <a:rPr lang="en-US" dirty="0" smtClean="0"/>
              <a:t>Can Speed the Investigation</a:t>
            </a:r>
          </a:p>
          <a:p>
            <a:pPr lvl="1"/>
            <a:r>
              <a:rPr lang="en-US" dirty="0" smtClean="0"/>
              <a:t>Problem:  Never the Truth</a:t>
            </a:r>
          </a:p>
          <a:p>
            <a:pPr lvl="1"/>
            <a:r>
              <a:rPr lang="en-US" dirty="0" smtClean="0"/>
              <a:t>Issue:  How Far from the Truth</a:t>
            </a:r>
          </a:p>
          <a:p>
            <a:pPr lvl="2"/>
            <a:r>
              <a:rPr lang="en-US" dirty="0" smtClean="0"/>
              <a:t>Essentially Correct – Typical Assumption</a:t>
            </a:r>
          </a:p>
          <a:p>
            <a:pPr lvl="1"/>
            <a:r>
              <a:rPr lang="en-US" dirty="0" smtClean="0"/>
              <a:t>Problem:  Prior Can Dominate </a:t>
            </a:r>
            <a:r>
              <a:rPr lang="en-US" dirty="0"/>
              <a:t>the Data</a:t>
            </a:r>
          </a:p>
          <a:p>
            <a:pPr lvl="2"/>
            <a:r>
              <a:rPr lang="en-US" dirty="0"/>
              <a:t>Small Experiments</a:t>
            </a:r>
          </a:p>
          <a:p>
            <a:pPr lvl="2"/>
            <a:r>
              <a:rPr lang="en-US" dirty="0"/>
              <a:t>Very Strong Priors</a:t>
            </a:r>
          </a:p>
          <a:p>
            <a:pPr lvl="1"/>
            <a:r>
              <a:rPr lang="en-US" dirty="0"/>
              <a:t>Problem:  Data no Longer Stand on </a:t>
            </a:r>
            <a:r>
              <a:rPr lang="en-US" dirty="0" smtClean="0"/>
              <a:t>Their </a:t>
            </a:r>
            <a:r>
              <a:rPr lang="en-US" dirty="0"/>
              <a:t>Own</a:t>
            </a:r>
          </a:p>
        </p:txBody>
      </p:sp>
    </p:spTree>
    <p:extLst>
      <p:ext uri="{BB962C8B-B14F-4D97-AF65-F5344CB8AC3E}">
        <p14:creationId xmlns:p14="http://schemas.microsoft.com/office/powerpoint/2010/main" val="2480153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Bias in the Design</a:t>
            </a:r>
          </a:p>
          <a:p>
            <a:pPr lvl="1"/>
            <a:r>
              <a:rPr lang="en-US" dirty="0" smtClean="0"/>
              <a:t>Not a Problem in “Standard” Experimental Design</a:t>
            </a:r>
          </a:p>
          <a:p>
            <a:pPr lvl="1"/>
            <a:r>
              <a:rPr lang="en-US" dirty="0" smtClean="0"/>
              <a:t>Problems Occur when the Variance/Covariance Matrix Depends upon Unknown Parameters</a:t>
            </a:r>
            <a:endParaRPr lang="en-US" sz="1000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 smtClean="0"/>
              <a:t>Examples:</a:t>
            </a:r>
            <a:endParaRPr lang="en-US" sz="3200" dirty="0"/>
          </a:p>
          <a:p>
            <a:pPr lvl="1"/>
            <a:r>
              <a:rPr lang="en-US" dirty="0" smtClean="0"/>
              <a:t>Non-Linear </a:t>
            </a:r>
            <a:r>
              <a:rPr lang="en-US" dirty="0"/>
              <a:t>Regression Models</a:t>
            </a:r>
          </a:p>
          <a:p>
            <a:pPr lvl="1"/>
            <a:r>
              <a:rPr lang="en-US" dirty="0" smtClean="0"/>
              <a:t>Generalized Linear Models</a:t>
            </a:r>
            <a:endParaRPr lang="en-US" dirty="0"/>
          </a:p>
          <a:p>
            <a:pPr lvl="1"/>
            <a:r>
              <a:rPr lang="en-US" dirty="0" smtClean="0"/>
              <a:t>Reliability Experiments</a:t>
            </a:r>
          </a:p>
          <a:p>
            <a:pPr lvl="1"/>
            <a:r>
              <a:rPr lang="en-US" dirty="0" smtClean="0"/>
              <a:t>Robust </a:t>
            </a:r>
            <a:r>
              <a:rPr lang="en-US" dirty="0"/>
              <a:t>Parameter Design – Mean/Variance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563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Non-Informative Prior</a:t>
            </a:r>
          </a:p>
          <a:p>
            <a:pPr lvl="1"/>
            <a:r>
              <a:rPr lang="en-US" dirty="0" smtClean="0"/>
              <a:t>Common Choice, Especially without Good Prior Information</a:t>
            </a:r>
          </a:p>
          <a:p>
            <a:pPr lvl="1"/>
            <a:r>
              <a:rPr lang="en-US" dirty="0" smtClean="0"/>
              <a:t>Really, No </a:t>
            </a:r>
            <a:r>
              <a:rPr lang="en-US" dirty="0"/>
              <a:t>G</a:t>
            </a:r>
            <a:r>
              <a:rPr lang="en-US" dirty="0" smtClean="0"/>
              <a:t>ain from Use</a:t>
            </a:r>
          </a:p>
          <a:p>
            <a:pPr lvl="1"/>
            <a:r>
              <a:rPr lang="en-US" dirty="0" smtClean="0"/>
              <a:t>Comes with Cost:  Much Stronger Assumptions</a:t>
            </a:r>
          </a:p>
          <a:p>
            <a:r>
              <a:rPr lang="en-US" dirty="0" smtClean="0"/>
              <a:t>Strong Prior</a:t>
            </a:r>
          </a:p>
          <a:p>
            <a:pPr lvl="1"/>
            <a:r>
              <a:rPr lang="en-US" dirty="0" smtClean="0"/>
              <a:t>Requires a Great Deal of Prior Information</a:t>
            </a:r>
          </a:p>
          <a:p>
            <a:pPr lvl="1"/>
            <a:r>
              <a:rPr lang="en-US" dirty="0" smtClean="0"/>
              <a:t>Less Likely for the Data to Overwhelm Prior</a:t>
            </a:r>
          </a:p>
          <a:p>
            <a:pPr lvl="1"/>
            <a:r>
              <a:rPr lang="en-US" dirty="0" smtClean="0"/>
              <a:t>Worst Case Scenario:  Point Prior </a:t>
            </a:r>
          </a:p>
        </p:txBody>
      </p:sp>
    </p:spTree>
    <p:extLst>
      <p:ext uri="{BB962C8B-B14F-4D97-AF65-F5344CB8AC3E}">
        <p14:creationId xmlns:p14="http://schemas.microsoft.com/office/powerpoint/2010/main" val="595741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I See Promise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Nonlinear Regression: Pharmacokinetic Study</a:t>
            </a:r>
          </a:p>
          <a:p>
            <a:pPr lvl="1"/>
            <a:r>
              <a:rPr lang="en-US" dirty="0" smtClean="0"/>
              <a:t>Purpose is Confirmation</a:t>
            </a:r>
          </a:p>
          <a:p>
            <a:pPr lvl="1"/>
            <a:r>
              <a:rPr lang="en-US" dirty="0" smtClean="0"/>
              <a:t>Model Based on First Principals (Can Be Dangerous!)</a:t>
            </a:r>
          </a:p>
          <a:p>
            <a:pPr lvl="1"/>
            <a:r>
              <a:rPr lang="en-US" dirty="0" smtClean="0"/>
              <a:t>Single Factor</a:t>
            </a:r>
          </a:p>
          <a:p>
            <a:pPr lvl="1"/>
            <a:r>
              <a:rPr lang="en-US" dirty="0" smtClean="0"/>
              <a:t>The Points of Support for the Model Depend on the Parameters to Be Estimated</a:t>
            </a:r>
          </a:p>
          <a:p>
            <a:pPr lvl="1"/>
            <a:r>
              <a:rPr lang="en-US" dirty="0" smtClean="0"/>
              <a:t>Typical approach:  Observational Study</a:t>
            </a:r>
          </a:p>
        </p:txBody>
      </p:sp>
    </p:spTree>
    <p:extLst>
      <p:ext uri="{BB962C8B-B14F-4D97-AF65-F5344CB8AC3E}">
        <p14:creationId xmlns:p14="http://schemas.microsoft.com/office/powerpoint/2010/main" val="3131811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I Have More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Logistic Regression</a:t>
            </a:r>
          </a:p>
          <a:p>
            <a:pPr lvl="1"/>
            <a:r>
              <a:rPr lang="en-US" dirty="0" smtClean="0"/>
              <a:t>Model Justification:  Taylor Series in Linear Predictor</a:t>
            </a:r>
          </a:p>
          <a:p>
            <a:pPr lvl="1"/>
            <a:r>
              <a:rPr lang="en-US" dirty="0" smtClean="0"/>
              <a:t>Model Robustness Questions </a:t>
            </a:r>
          </a:p>
          <a:p>
            <a:pPr lvl="1"/>
            <a:r>
              <a:rPr lang="en-US" dirty="0" smtClean="0"/>
              <a:t>Estimation Does Require Data at the Transition Point in the Probabilities</a:t>
            </a:r>
          </a:p>
          <a:p>
            <a:pPr lvl="1"/>
            <a:r>
              <a:rPr lang="en-US" dirty="0" smtClean="0"/>
              <a:t>More than One Factor</a:t>
            </a:r>
          </a:p>
          <a:p>
            <a:pPr lvl="1"/>
            <a:r>
              <a:rPr lang="en-US" dirty="0" smtClean="0"/>
              <a:t>Personally, Use Sequential Approach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660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Comments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Scientific Method</a:t>
            </a:r>
          </a:p>
          <a:p>
            <a:pPr lvl="1"/>
            <a:r>
              <a:rPr lang="en-US" dirty="0" smtClean="0"/>
              <a:t>Sequential Problem Solving Approach</a:t>
            </a:r>
          </a:p>
          <a:p>
            <a:pPr lvl="1"/>
            <a:r>
              <a:rPr lang="en-US" dirty="0" smtClean="0"/>
              <a:t>Ultimately, Data Must Stand on Their Own</a:t>
            </a:r>
          </a:p>
          <a:p>
            <a:r>
              <a:rPr lang="en-US" dirty="0" smtClean="0"/>
              <a:t>Early Phases:</a:t>
            </a:r>
          </a:p>
          <a:p>
            <a:pPr lvl="1"/>
            <a:r>
              <a:rPr lang="en-US" dirty="0" smtClean="0"/>
              <a:t>Emphasis on Discovery</a:t>
            </a:r>
          </a:p>
          <a:p>
            <a:pPr lvl="1"/>
            <a:r>
              <a:rPr lang="en-US" dirty="0" smtClean="0"/>
              <a:t>Subject Matter Expertise Essential</a:t>
            </a:r>
          </a:p>
          <a:p>
            <a:pPr lvl="1"/>
            <a:r>
              <a:rPr lang="en-US" dirty="0" smtClean="0"/>
              <a:t>Formal Informative Priors Are Questionable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8015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Comments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Can Informative Priors Play a Role</a:t>
            </a:r>
          </a:p>
          <a:p>
            <a:pPr lvl="1"/>
            <a:r>
              <a:rPr lang="en-US" dirty="0" smtClean="0"/>
              <a:t>Experiments Involving Systems of Systems</a:t>
            </a:r>
          </a:p>
          <a:p>
            <a:pPr lvl="2"/>
            <a:r>
              <a:rPr lang="en-US" dirty="0" smtClean="0"/>
              <a:t>Subsystems Are Well Understood</a:t>
            </a:r>
          </a:p>
          <a:p>
            <a:pPr lvl="2"/>
            <a:r>
              <a:rPr lang="en-US" dirty="0" smtClean="0"/>
              <a:t>The System of Subsystems Is Not</a:t>
            </a:r>
          </a:p>
          <a:p>
            <a:pPr lvl="1"/>
            <a:r>
              <a:rPr lang="en-US" dirty="0" smtClean="0"/>
              <a:t>Situations with Well Understood Fundamental Mechanisms with Good Insights from Other Experiments</a:t>
            </a:r>
          </a:p>
          <a:p>
            <a:pPr lvl="1"/>
            <a:r>
              <a:rPr lang="en-US" dirty="0" smtClean="0"/>
              <a:t>Final Stage Confirmation of the Model Produced from the </a:t>
            </a:r>
            <a:r>
              <a:rPr lang="en-US" smtClean="0"/>
              <a:t>Discovery Process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566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Comments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Need the Right Tool for the Right Job</a:t>
            </a:r>
          </a:p>
          <a:p>
            <a:r>
              <a:rPr lang="en-US" dirty="0" smtClean="0"/>
              <a:t>Discovery is a Different World than Confirmation</a:t>
            </a:r>
          </a:p>
          <a:p>
            <a:r>
              <a:rPr lang="en-US" dirty="0" smtClean="0"/>
              <a:t>Understanding the Experimental Context and Goals Are Essential for Success</a:t>
            </a:r>
          </a:p>
          <a:p>
            <a:r>
              <a:rPr lang="en-US" dirty="0" smtClean="0"/>
              <a:t>Bayesian Tools/Approaches </a:t>
            </a:r>
          </a:p>
          <a:p>
            <a:pPr lvl="1"/>
            <a:r>
              <a:rPr lang="en-US" dirty="0" smtClean="0"/>
              <a:t>Can Be Valuable</a:t>
            </a:r>
          </a:p>
          <a:p>
            <a:pPr lvl="1"/>
            <a:r>
              <a:rPr lang="en-US" dirty="0" smtClean="0"/>
              <a:t>Must </a:t>
            </a:r>
            <a:r>
              <a:rPr lang="en-US" smtClean="0"/>
              <a:t>Use with Care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300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544</Words>
  <Application>Microsoft Office PowerPoint</Application>
  <PresentationFormat>On-screen Show (4:3)</PresentationFormat>
  <Paragraphs>124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Cambria Math</vt:lpstr>
      <vt:lpstr>Office Theme</vt:lpstr>
      <vt:lpstr>Cautions about the Use of Bayesian Approaches For Design and  Analysis of Experiments</vt:lpstr>
      <vt:lpstr>Overview</vt:lpstr>
      <vt:lpstr>Scientific Method</vt:lpstr>
      <vt:lpstr>Stages in Planning Experiments</vt:lpstr>
      <vt:lpstr>Stages in Planning Experiments</vt:lpstr>
      <vt:lpstr>Basic Issues</vt:lpstr>
      <vt:lpstr>Basic Issues</vt:lpstr>
      <vt:lpstr>Basic Issues</vt:lpstr>
      <vt:lpstr>Basic Issues</vt:lpstr>
      <vt:lpstr>Basic Issues</vt:lpstr>
      <vt:lpstr>Basic Issues</vt:lpstr>
      <vt:lpstr>Basic Issues</vt:lpstr>
      <vt:lpstr>Where I See Promise</vt:lpstr>
      <vt:lpstr>Where I Have More Questions</vt:lpstr>
      <vt:lpstr>Final Comments</vt:lpstr>
      <vt:lpstr>Final Comments</vt:lpstr>
      <vt:lpstr>Final Comments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Legacy of George Box and the Future of Industrial Statistics: ENBIS Box Medal Address</dc:title>
  <dc:creator>Geoff Vining</dc:creator>
  <cp:lastModifiedBy>Geoff Vining</cp:lastModifiedBy>
  <cp:revision>34</cp:revision>
  <cp:lastPrinted>2016-06-10T14:03:36Z</cp:lastPrinted>
  <dcterms:created xsi:type="dcterms:W3CDTF">2015-08-28T17:59:46Z</dcterms:created>
  <dcterms:modified xsi:type="dcterms:W3CDTF">2016-06-14T16:45:06Z</dcterms:modified>
</cp:coreProperties>
</file>