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0" r:id="rId2"/>
    <p:sldMasterId id="2147483681" r:id="rId3"/>
    <p:sldMasterId id="2147483694" r:id="rId4"/>
    <p:sldMasterId id="2147483706" r:id="rId5"/>
    <p:sldMasterId id="2147483718" r:id="rId6"/>
    <p:sldMasterId id="2147483730" r:id="rId7"/>
    <p:sldMasterId id="2147483742" r:id="rId8"/>
    <p:sldMasterId id="2147483754" r:id="rId9"/>
    <p:sldMasterId id="2147483766" r:id="rId10"/>
    <p:sldMasterId id="2147483778" r:id="rId11"/>
  </p:sldMasterIdLst>
  <p:notesMasterIdLst>
    <p:notesMasterId r:id="rId33"/>
  </p:notesMasterIdLst>
  <p:handoutMasterIdLst>
    <p:handoutMasterId r:id="rId34"/>
  </p:handoutMasterIdLst>
  <p:sldIdLst>
    <p:sldId id="426" r:id="rId12"/>
    <p:sldId id="327" r:id="rId13"/>
    <p:sldId id="614" r:id="rId14"/>
    <p:sldId id="429" r:id="rId15"/>
    <p:sldId id="599" r:id="rId16"/>
    <p:sldId id="600" r:id="rId17"/>
    <p:sldId id="615" r:id="rId18"/>
    <p:sldId id="612" r:id="rId19"/>
    <p:sldId id="602" r:id="rId20"/>
    <p:sldId id="598" r:id="rId21"/>
    <p:sldId id="470" r:id="rId22"/>
    <p:sldId id="293" r:id="rId23"/>
    <p:sldId id="462" r:id="rId24"/>
    <p:sldId id="607" r:id="rId25"/>
    <p:sldId id="594" r:id="rId26"/>
    <p:sldId id="604" r:id="rId27"/>
    <p:sldId id="605" r:id="rId28"/>
    <p:sldId id="606" r:id="rId29"/>
    <p:sldId id="603" r:id="rId30"/>
    <p:sldId id="609" r:id="rId31"/>
    <p:sldId id="610"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7BAFF"/>
    <a:srgbClr val="D9D9D9"/>
    <a:srgbClr val="C00000"/>
    <a:srgbClr val="00896A"/>
    <a:srgbClr val="00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8" autoAdjust="0"/>
    <p:restoredTop sz="69357" autoAdjust="0"/>
  </p:normalViewPr>
  <p:slideViewPr>
    <p:cSldViewPr>
      <p:cViewPr varScale="1">
        <p:scale>
          <a:sx n="76" d="100"/>
          <a:sy n="76" d="100"/>
        </p:scale>
        <p:origin x="1974" y="7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2" d="100"/>
          <a:sy n="82" d="100"/>
        </p:scale>
        <p:origin x="381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0"/>
            <a:ext cx="3078559" cy="471348"/>
          </a:xfrm>
          <a:prstGeom prst="rect">
            <a:avLst/>
          </a:prstGeom>
        </p:spPr>
        <p:txBody>
          <a:bodyPr vert="horz" lIns="93205" tIns="46602" rIns="93205" bIns="46602" rtlCol="0"/>
          <a:lstStyle>
            <a:lvl1pPr algn="l">
              <a:defRPr sz="1200"/>
            </a:lvl1pPr>
          </a:lstStyle>
          <a:p>
            <a:endParaRPr lang="en-US" dirty="0"/>
          </a:p>
        </p:txBody>
      </p:sp>
      <p:sp>
        <p:nvSpPr>
          <p:cNvPr id="3" name="Date Placeholder 2"/>
          <p:cNvSpPr>
            <a:spLocks noGrp="1"/>
          </p:cNvSpPr>
          <p:nvPr>
            <p:ph type="dt" sz="quarter" idx="1"/>
          </p:nvPr>
        </p:nvSpPr>
        <p:spPr>
          <a:xfrm>
            <a:off x="4022278" y="10"/>
            <a:ext cx="3078558" cy="471348"/>
          </a:xfrm>
          <a:prstGeom prst="rect">
            <a:avLst/>
          </a:prstGeom>
        </p:spPr>
        <p:txBody>
          <a:bodyPr vert="horz" lIns="93205" tIns="46602" rIns="93205" bIns="46602" rtlCol="0"/>
          <a:lstStyle>
            <a:lvl1pPr algn="r">
              <a:defRPr sz="1200"/>
            </a:lvl1pPr>
          </a:lstStyle>
          <a:p>
            <a:fld id="{03EC87F4-D337-4DA8-A284-51C90ACD4A65}" type="datetimeFigureOut">
              <a:rPr lang="en-US" smtClean="0"/>
              <a:pPr/>
              <a:t>6/9/2019</a:t>
            </a:fld>
            <a:endParaRPr lang="en-US" dirty="0"/>
          </a:p>
        </p:txBody>
      </p:sp>
      <p:sp>
        <p:nvSpPr>
          <p:cNvPr id="4" name="Footer Placeholder 3"/>
          <p:cNvSpPr>
            <a:spLocks noGrp="1"/>
          </p:cNvSpPr>
          <p:nvPr>
            <p:ph type="ftr" sz="quarter" idx="2"/>
          </p:nvPr>
        </p:nvSpPr>
        <p:spPr>
          <a:xfrm>
            <a:off x="6" y="8917138"/>
            <a:ext cx="3078559" cy="471348"/>
          </a:xfrm>
          <a:prstGeom prst="rect">
            <a:avLst/>
          </a:prstGeom>
        </p:spPr>
        <p:txBody>
          <a:bodyPr vert="horz" lIns="93205" tIns="46602" rIns="93205" bIns="4660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278" y="8917138"/>
            <a:ext cx="3078558" cy="471348"/>
          </a:xfrm>
          <a:prstGeom prst="rect">
            <a:avLst/>
          </a:prstGeom>
        </p:spPr>
        <p:txBody>
          <a:bodyPr vert="horz" lIns="93205" tIns="46602" rIns="93205" bIns="46602" rtlCol="0" anchor="b"/>
          <a:lstStyle>
            <a:lvl1pPr algn="r">
              <a:defRPr sz="1200"/>
            </a:lvl1pPr>
          </a:lstStyle>
          <a:p>
            <a:fld id="{6823B26D-0205-4FF0-B32F-DD52AA52DE25}" type="slidenum">
              <a:rPr lang="en-US" smtClean="0"/>
              <a:pPr/>
              <a:t>‹#›</a:t>
            </a:fld>
            <a:endParaRPr lang="en-US" dirty="0"/>
          </a:p>
        </p:txBody>
      </p:sp>
    </p:spTree>
    <p:extLst>
      <p:ext uri="{BB962C8B-B14F-4D97-AF65-F5344CB8AC3E}">
        <p14:creationId xmlns:p14="http://schemas.microsoft.com/office/powerpoint/2010/main" val="3095796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77739" cy="469424"/>
          </a:xfrm>
          <a:prstGeom prst="rect">
            <a:avLst/>
          </a:prstGeom>
        </p:spPr>
        <p:txBody>
          <a:bodyPr vert="horz" lIns="94970" tIns="47485" rIns="94970" bIns="47485" rtlCol="0"/>
          <a:lstStyle>
            <a:lvl1pPr algn="l">
              <a:defRPr sz="1200"/>
            </a:lvl1pPr>
          </a:lstStyle>
          <a:p>
            <a:endParaRPr lang="en-US" dirty="0"/>
          </a:p>
        </p:txBody>
      </p:sp>
      <p:sp>
        <p:nvSpPr>
          <p:cNvPr id="3" name="Date Placeholder 2"/>
          <p:cNvSpPr>
            <a:spLocks noGrp="1"/>
          </p:cNvSpPr>
          <p:nvPr>
            <p:ph type="dt" idx="1"/>
          </p:nvPr>
        </p:nvSpPr>
        <p:spPr>
          <a:xfrm>
            <a:off x="4023099" y="1"/>
            <a:ext cx="3077739" cy="469424"/>
          </a:xfrm>
          <a:prstGeom prst="rect">
            <a:avLst/>
          </a:prstGeom>
        </p:spPr>
        <p:txBody>
          <a:bodyPr vert="horz" lIns="94970" tIns="47485" rIns="94970" bIns="47485" rtlCol="0"/>
          <a:lstStyle>
            <a:lvl1pPr algn="r">
              <a:defRPr sz="1200"/>
            </a:lvl1pPr>
          </a:lstStyle>
          <a:p>
            <a:fld id="{11339DA9-ECCA-4D2E-BFE6-11769EB06678}" type="datetimeFigureOut">
              <a:rPr lang="en-US" smtClean="0"/>
              <a:pPr/>
              <a:t>6/9/2019</a:t>
            </a:fld>
            <a:endParaRPr lang="en-US" dirty="0"/>
          </a:p>
        </p:txBody>
      </p:sp>
      <p:sp>
        <p:nvSpPr>
          <p:cNvPr id="4" name="Slide Image Placeholder 3"/>
          <p:cNvSpPr>
            <a:spLocks noGrp="1" noRot="1" noChangeAspect="1"/>
          </p:cNvSpPr>
          <p:nvPr>
            <p:ph type="sldImg" idx="2"/>
          </p:nvPr>
        </p:nvSpPr>
        <p:spPr>
          <a:xfrm>
            <a:off x="422275" y="704850"/>
            <a:ext cx="6257925" cy="3521075"/>
          </a:xfrm>
          <a:prstGeom prst="rect">
            <a:avLst/>
          </a:prstGeom>
          <a:noFill/>
          <a:ln w="12700">
            <a:solidFill>
              <a:prstClr val="black"/>
            </a:solidFill>
          </a:ln>
        </p:spPr>
        <p:txBody>
          <a:bodyPr vert="horz" lIns="94970" tIns="47485" rIns="94970" bIns="47485"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970" tIns="47485" rIns="94970" bIns="474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917422"/>
            <a:ext cx="3077739" cy="469424"/>
          </a:xfrm>
          <a:prstGeom prst="rect">
            <a:avLst/>
          </a:prstGeom>
        </p:spPr>
        <p:txBody>
          <a:bodyPr vert="horz" lIns="94970" tIns="47485" rIns="94970" bIns="474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9" y="8917422"/>
            <a:ext cx="3077739" cy="469424"/>
          </a:xfrm>
          <a:prstGeom prst="rect">
            <a:avLst/>
          </a:prstGeom>
        </p:spPr>
        <p:txBody>
          <a:bodyPr vert="horz" lIns="94970" tIns="47485" rIns="94970" bIns="47485" rtlCol="0" anchor="b"/>
          <a:lstStyle>
            <a:lvl1pPr algn="r">
              <a:defRPr sz="1200"/>
            </a:lvl1pPr>
          </a:lstStyle>
          <a:p>
            <a:fld id="{EB7BDBEF-95B7-497B-9F7A-C96EE7A60ABC}" type="slidenum">
              <a:rPr lang="en-US" smtClean="0"/>
              <a:pPr/>
              <a:t>‹#›</a:t>
            </a:fld>
            <a:endParaRPr lang="en-US" dirty="0"/>
          </a:p>
        </p:txBody>
      </p:sp>
    </p:spTree>
    <p:extLst>
      <p:ext uri="{BB962C8B-B14F-4D97-AF65-F5344CB8AC3E}">
        <p14:creationId xmlns:p14="http://schemas.microsoft.com/office/powerpoint/2010/main" val="544891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pPr lvl="0"/>
            <a:r>
              <a:rPr lang="en-US" sz="1400" b="1" dirty="0"/>
              <a:t>Good afternoon!</a:t>
            </a:r>
          </a:p>
          <a:p>
            <a:pPr lvl="0"/>
            <a:endParaRPr lang="en-US" sz="1400" dirty="0"/>
          </a:p>
          <a:p>
            <a:pPr lvl="0"/>
            <a:r>
              <a:rPr lang="en-US" sz="1400" dirty="0"/>
              <a:t>I’m Erica Groshen, the former Commissioner of Labor Statistics and currently visiting Sr scholar at Cornell and Research Fellow at Upjohn Institute.  </a:t>
            </a:r>
          </a:p>
          <a:p>
            <a:pPr lvl="0"/>
            <a:endParaRPr lang="en-US" sz="1400" dirty="0"/>
          </a:p>
          <a:p>
            <a:pPr lvl="0"/>
            <a:r>
              <a:rPr lang="en-US" sz="1400" dirty="0"/>
              <a:t>I thank Michael Baron for organizing today’s session</a:t>
            </a:r>
          </a:p>
          <a:p>
            <a:pPr lvl="0"/>
            <a:endParaRPr lang="en-US" sz="1400" dirty="0"/>
          </a:p>
          <a:p>
            <a:pPr lvl="0"/>
            <a:r>
              <a:rPr lang="en-US" sz="1400" dirty="0"/>
              <a:t>Start by setting the stage for the rest of what I want to talk about. </a:t>
            </a:r>
          </a:p>
          <a:p>
            <a:pPr lvl="0"/>
            <a:endParaRPr lang="en-US" sz="1400" dirty="0"/>
          </a:p>
          <a:p>
            <a:pPr lvl="0"/>
            <a:r>
              <a:rPr lang="en-US" sz="1400" dirty="0"/>
              <a:t>My goal is to paint a big picture about how Industry and Government will interact in in the emerging area of Data Science.</a:t>
            </a:r>
          </a:p>
        </p:txBody>
      </p:sp>
      <p:sp>
        <p:nvSpPr>
          <p:cNvPr id="4" name="Slide Number Placeholder 3"/>
          <p:cNvSpPr>
            <a:spLocks noGrp="1"/>
          </p:cNvSpPr>
          <p:nvPr>
            <p:ph type="sldNum" sz="quarter" idx="10"/>
          </p:nvPr>
        </p:nvSpPr>
        <p:spPr/>
        <p:txBody>
          <a:bodyPr/>
          <a:lstStyle/>
          <a:p>
            <a:fld id="{EB7BDBEF-95B7-497B-9F7A-C96EE7A60AB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968642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r>
              <a:rPr lang="en-US" sz="1400" dirty="0"/>
              <a:t>Stat agencies won’t emulate the Big Data World completely—because their mission is different.</a:t>
            </a:r>
          </a:p>
          <a:p>
            <a:endParaRPr lang="en-US" sz="1400" dirty="0"/>
          </a:p>
          <a:p>
            <a:r>
              <a:rPr lang="en-US" sz="1400" dirty="0"/>
              <a:t>Official stat agencies must produce </a:t>
            </a:r>
            <a:r>
              <a:rPr lang="en-US" sz="1400" u="sng" dirty="0"/>
              <a:t>Gold Standard </a:t>
            </a:r>
            <a:r>
              <a:rPr lang="en-US" sz="1400" dirty="0"/>
              <a:t>data.</a:t>
            </a:r>
          </a:p>
          <a:p>
            <a:endParaRPr lang="en-US" sz="1400" dirty="0"/>
          </a:p>
          <a:p>
            <a:r>
              <a:rPr lang="en-US" sz="1400" b="1" dirty="0"/>
              <a:t>Steel producer metaphor</a:t>
            </a:r>
          </a:p>
          <a:p>
            <a:pPr marL="699036" lvl="1" indent="-233012">
              <a:buFont typeface="+mj-lt"/>
              <a:buAutoNum type="arabicPeriod"/>
            </a:pPr>
            <a:r>
              <a:rPr lang="en-US" sz="1400" dirty="0"/>
              <a:t>Produce high-quality steel = stat agency mission</a:t>
            </a:r>
          </a:p>
          <a:p>
            <a:pPr marL="699036" lvl="1" indent="-233012">
              <a:buFont typeface="+mj-lt"/>
              <a:buAutoNum type="arabicPeriod"/>
            </a:pPr>
            <a:r>
              <a:rPr lang="en-US" sz="1400" dirty="0"/>
              <a:t>Big data = a new iron mine, with costs:</a:t>
            </a:r>
          </a:p>
          <a:p>
            <a:pPr marL="1165060" lvl="2" indent="-233012">
              <a:buFont typeface="Arial" panose="020B0604020202020204" pitchFamily="34" charset="0"/>
              <a:buChar char="•"/>
            </a:pPr>
            <a:r>
              <a:rPr lang="en-US" sz="1400" dirty="0"/>
              <a:t>Mining that data</a:t>
            </a:r>
          </a:p>
          <a:p>
            <a:pPr marL="1165060" lvl="2" indent="-233012">
              <a:buFont typeface="Arial" panose="020B0604020202020204" pitchFamily="34" charset="0"/>
              <a:buChar char="•"/>
            </a:pPr>
            <a:r>
              <a:rPr lang="en-US" sz="1400" dirty="0"/>
              <a:t>Determining its carbon content</a:t>
            </a:r>
          </a:p>
          <a:p>
            <a:pPr marL="1165060" lvl="2" indent="-233012">
              <a:buFont typeface="Arial" panose="020B0604020202020204" pitchFamily="34" charset="0"/>
              <a:buChar char="•"/>
            </a:pPr>
            <a:r>
              <a:rPr lang="en-US" sz="1400" dirty="0"/>
              <a:t>Turning it into high-quality steel. </a:t>
            </a:r>
          </a:p>
          <a:p>
            <a:pPr marL="699036" lvl="1" indent="-233012">
              <a:buFont typeface="+mj-lt"/>
              <a:buAutoNum type="arabicPeriod"/>
            </a:pPr>
            <a:r>
              <a:rPr lang="en-US" sz="1400" dirty="0"/>
              <a:t>New mine may not be usable if costs are too high or the ore is low quality, because </a:t>
            </a:r>
            <a:r>
              <a:rPr lang="en-US" sz="1400" u="sng" dirty="0"/>
              <a:t>the agency will focus on the steel</a:t>
            </a:r>
          </a:p>
          <a:p>
            <a:pPr marL="699036" lvl="1" indent="-233012">
              <a:buFont typeface="+mj-lt"/>
              <a:buAutoNum type="arabicPeriod"/>
            </a:pPr>
            <a:r>
              <a:rPr lang="en-US" sz="1400" dirty="0"/>
              <a:t>Official stats’ mission requires judicious choices</a:t>
            </a:r>
          </a:p>
          <a:p>
            <a:endParaRPr lang="en-US" dirty="0"/>
          </a:p>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10</a:t>
            </a:fld>
            <a:endParaRPr lang="en-US" dirty="0"/>
          </a:p>
        </p:txBody>
      </p:sp>
    </p:spTree>
    <p:extLst>
      <p:ext uri="{BB962C8B-B14F-4D97-AF65-F5344CB8AC3E}">
        <p14:creationId xmlns:p14="http://schemas.microsoft.com/office/powerpoint/2010/main" val="2462075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defTabSz="932570">
              <a:defRPr>
                <a:solidFill>
                  <a:schemeClr val="tx1"/>
                </a:solidFill>
                <a:latin typeface="Arial" panose="020B0604020202020204" pitchFamily="34" charset="0"/>
              </a:defRPr>
            </a:lvl1pPr>
            <a:lvl2pPr marL="759031" indent="-291935" defTabSz="932570">
              <a:defRPr>
                <a:solidFill>
                  <a:schemeClr val="tx1"/>
                </a:solidFill>
                <a:latin typeface="Arial" panose="020B0604020202020204" pitchFamily="34" charset="0"/>
              </a:defRPr>
            </a:lvl2pPr>
            <a:lvl3pPr marL="1167740" indent="-233548" defTabSz="932570">
              <a:defRPr>
                <a:solidFill>
                  <a:schemeClr val="tx1"/>
                </a:solidFill>
                <a:latin typeface="Arial" panose="020B0604020202020204" pitchFamily="34" charset="0"/>
              </a:defRPr>
            </a:lvl3pPr>
            <a:lvl4pPr marL="1634835" indent="-233548" defTabSz="932570">
              <a:defRPr>
                <a:solidFill>
                  <a:schemeClr val="tx1"/>
                </a:solidFill>
                <a:latin typeface="Arial" panose="020B0604020202020204" pitchFamily="34" charset="0"/>
              </a:defRPr>
            </a:lvl4pPr>
            <a:lvl5pPr marL="2101931" indent="-233548" defTabSz="932570">
              <a:defRPr>
                <a:solidFill>
                  <a:schemeClr val="tx1"/>
                </a:solidFill>
                <a:latin typeface="Arial" panose="020B0604020202020204" pitchFamily="34" charset="0"/>
              </a:defRPr>
            </a:lvl5pPr>
            <a:lvl6pPr marL="2569027" indent="-233548" defTabSz="932570" eaLnBrk="0" fontAlgn="base" hangingPunct="0">
              <a:spcBef>
                <a:spcPct val="0"/>
              </a:spcBef>
              <a:spcAft>
                <a:spcPct val="0"/>
              </a:spcAft>
              <a:defRPr>
                <a:solidFill>
                  <a:schemeClr val="tx1"/>
                </a:solidFill>
                <a:latin typeface="Arial" panose="020B0604020202020204" pitchFamily="34" charset="0"/>
              </a:defRPr>
            </a:lvl6pPr>
            <a:lvl7pPr marL="3036123" indent="-233548" defTabSz="932570" eaLnBrk="0" fontAlgn="base" hangingPunct="0">
              <a:spcBef>
                <a:spcPct val="0"/>
              </a:spcBef>
              <a:spcAft>
                <a:spcPct val="0"/>
              </a:spcAft>
              <a:defRPr>
                <a:solidFill>
                  <a:schemeClr val="tx1"/>
                </a:solidFill>
                <a:latin typeface="Arial" panose="020B0604020202020204" pitchFamily="34" charset="0"/>
              </a:defRPr>
            </a:lvl7pPr>
            <a:lvl8pPr marL="3503219" indent="-233548" defTabSz="932570" eaLnBrk="0" fontAlgn="base" hangingPunct="0">
              <a:spcBef>
                <a:spcPct val="0"/>
              </a:spcBef>
              <a:spcAft>
                <a:spcPct val="0"/>
              </a:spcAft>
              <a:defRPr>
                <a:solidFill>
                  <a:schemeClr val="tx1"/>
                </a:solidFill>
                <a:latin typeface="Arial" panose="020B0604020202020204" pitchFamily="34" charset="0"/>
              </a:defRPr>
            </a:lvl8pPr>
            <a:lvl9pPr marL="3970314" indent="-233548" defTabSz="932570" eaLnBrk="0" fontAlgn="base" hangingPunct="0">
              <a:spcBef>
                <a:spcPct val="0"/>
              </a:spcBef>
              <a:spcAft>
                <a:spcPct val="0"/>
              </a:spcAft>
              <a:defRPr>
                <a:solidFill>
                  <a:schemeClr val="tx1"/>
                </a:solidFill>
                <a:latin typeface="Arial" panose="020B0604020202020204" pitchFamily="34" charset="0"/>
              </a:defRPr>
            </a:lvl9pPr>
          </a:lstStyle>
          <a:p>
            <a:fld id="{FF72379E-91CA-4878-AFA1-82B356E7277A}" type="slidenum">
              <a:rPr lang="en-US" altLang="en-US"/>
              <a:pPr/>
              <a:t>11</a:t>
            </a:fld>
            <a:endParaRPr lang="en-US" altLang="en-US"/>
          </a:p>
        </p:txBody>
      </p:sp>
      <p:sp>
        <p:nvSpPr>
          <p:cNvPr id="12291" name="Rectangle 2"/>
          <p:cNvSpPr>
            <a:spLocks noGrp="1" noRot="1" noChangeAspect="1" noChangeArrowheads="1" noTextEdit="1"/>
          </p:cNvSpPr>
          <p:nvPr>
            <p:ph type="sldImg"/>
          </p:nvPr>
        </p:nvSpPr>
        <p:spPr>
          <a:xfrm>
            <a:off x="422275" y="704850"/>
            <a:ext cx="6257925" cy="3521075"/>
          </a:xfrm>
          <a:ln/>
        </p:spPr>
      </p:sp>
      <p:sp>
        <p:nvSpPr>
          <p:cNvPr id="12292" name="Rectangle 3"/>
          <p:cNvSpPr>
            <a:spLocks noGrp="1" noChangeArrowheads="1"/>
          </p:cNvSpPr>
          <p:nvPr>
            <p:ph type="body" idx="1"/>
          </p:nvPr>
        </p:nvSpPr>
        <p:spPr>
          <a:noFill/>
        </p:spPr>
        <p:txBody>
          <a:bodyPr>
            <a:normAutofit fontScale="92500" lnSpcReduction="10000"/>
          </a:bodyPr>
          <a:lstStyle/>
          <a:p>
            <a:pPr eaLnBrk="1" hangingPunct="1"/>
            <a:r>
              <a:rPr lang="en-US" altLang="en-US" sz="1400" dirty="0"/>
              <a:t>Data Science depends on </a:t>
            </a:r>
            <a:r>
              <a:rPr lang="en-US" altLang="en-US" sz="1400" b="1" dirty="0"/>
              <a:t>statistical agencies’ gold standard</a:t>
            </a:r>
            <a:r>
              <a:rPr lang="en-US" altLang="en-US" sz="1400" dirty="0"/>
              <a:t> products.</a:t>
            </a:r>
          </a:p>
          <a:p>
            <a:pPr eaLnBrk="1" hangingPunct="1"/>
            <a:r>
              <a:rPr lang="en-US" altLang="en-US" sz="1400" dirty="0"/>
              <a:t>Here are some of the ways that private Data Scientists can help the BLS and thus, themselves.</a:t>
            </a:r>
          </a:p>
          <a:p>
            <a:pPr eaLnBrk="1" hangingPunct="1"/>
            <a:endParaRPr lang="en-US" altLang="en-US" sz="1400" dirty="0"/>
          </a:p>
          <a:p>
            <a:pPr eaLnBrk="1" hangingPunct="1"/>
            <a:r>
              <a:rPr lang="en-US" altLang="en-US" sz="1400" b="1" dirty="0"/>
              <a:t>Keep innovating and sharing</a:t>
            </a:r>
            <a:r>
              <a:rPr lang="en-US" altLang="en-US" sz="1400" dirty="0"/>
              <a:t>!</a:t>
            </a:r>
          </a:p>
          <a:p>
            <a:pPr eaLnBrk="1" hangingPunct="1"/>
            <a:endParaRPr lang="en-US" altLang="en-US" sz="1400" dirty="0"/>
          </a:p>
          <a:p>
            <a:pPr eaLnBrk="1" hangingPunct="1"/>
            <a:r>
              <a:rPr lang="en-US" altLang="en-US" sz="1400" b="1" dirty="0"/>
              <a:t>Speak up</a:t>
            </a:r>
            <a:r>
              <a:rPr lang="en-US" altLang="en-US" sz="1400" dirty="0"/>
              <a:t>—defend government statistics! </a:t>
            </a:r>
          </a:p>
          <a:p>
            <a:pPr marL="757289" lvl="1" indent="-291265">
              <a:buFont typeface="Arial" panose="020B0604020202020204" pitchFamily="34" charset="0"/>
              <a:buChar char="•"/>
            </a:pPr>
            <a:r>
              <a:rPr lang="en-US" altLang="en-US" sz="1400" dirty="0"/>
              <a:t>From ill-informed attacks (integrity, confidentiality), lest yours be suspect also. </a:t>
            </a:r>
          </a:p>
          <a:p>
            <a:pPr marL="757289" lvl="1" indent="-291265">
              <a:buFont typeface="Arial" panose="020B0604020202020204" pitchFamily="34" charset="0"/>
              <a:buChar char="•"/>
            </a:pPr>
            <a:r>
              <a:rPr lang="en-US" altLang="en-US" sz="1400" dirty="0"/>
              <a:t>Support funding--testify to their role in promoting private Data Science, free enterprise and autonomy, lest they disappear due to underfunding</a:t>
            </a:r>
          </a:p>
          <a:p>
            <a:pPr marL="757289" lvl="1" indent="-291265">
              <a:buFont typeface="Arial" panose="020B0604020202020204" pitchFamily="34" charset="0"/>
              <a:buChar char="•"/>
            </a:pPr>
            <a:r>
              <a:rPr lang="en-US" altLang="en-US" sz="1400" dirty="0"/>
              <a:t>Support more govt data-sharing</a:t>
            </a:r>
          </a:p>
          <a:p>
            <a:pPr marL="748465" lvl="1" indent="-291265">
              <a:buFont typeface="Arial" panose="020B0604020202020204" pitchFamily="34" charset="0"/>
              <a:buChar char="•"/>
            </a:pPr>
            <a:r>
              <a:rPr lang="en-US" altLang="en-US" sz="1400" dirty="0"/>
              <a:t>Private data science needs govt. stats for their products—and so does the public</a:t>
            </a:r>
          </a:p>
          <a:p>
            <a:pPr marL="291265" indent="-291265">
              <a:buFont typeface="Arial" panose="020B0604020202020204" pitchFamily="34" charset="0"/>
              <a:buChar char="•"/>
            </a:pPr>
            <a:endParaRPr lang="en-US" altLang="en-US" sz="1400" dirty="0"/>
          </a:p>
          <a:p>
            <a:r>
              <a:rPr lang="en-US" altLang="en-US" sz="1400" b="1" dirty="0"/>
              <a:t>Participate</a:t>
            </a:r>
            <a:r>
              <a:rPr lang="en-US" altLang="en-US" sz="1400" dirty="0"/>
              <a:t>—and encourage others to do so</a:t>
            </a:r>
          </a:p>
          <a:p>
            <a:pPr marL="757289" lvl="1" indent="-291265">
              <a:buFont typeface="Arial" panose="020B0604020202020204" pitchFamily="34" charset="0"/>
              <a:buChar char="•"/>
            </a:pPr>
            <a:r>
              <a:rPr lang="en-US" altLang="en-US" sz="1400" dirty="0"/>
              <a:t>Share your findings and data</a:t>
            </a:r>
          </a:p>
          <a:p>
            <a:pPr marL="757289" lvl="1" indent="-291265">
              <a:buFont typeface="Arial" panose="020B0604020202020204" pitchFamily="34" charset="0"/>
              <a:buChar char="•"/>
            </a:pPr>
            <a:r>
              <a:rPr lang="en-US" altLang="en-US" sz="1400" dirty="0"/>
              <a:t>Respond to government surveys—ensure that your employer does!!</a:t>
            </a:r>
          </a:p>
          <a:p>
            <a:pPr marL="291265" indent="-291265">
              <a:buFont typeface="Arial" panose="020B0604020202020204" pitchFamily="34" charset="0"/>
              <a:buChar char="•"/>
            </a:pPr>
            <a:endParaRPr lang="en-US" altLang="en-US" sz="1400" dirty="0"/>
          </a:p>
          <a:p>
            <a:r>
              <a:rPr lang="en-US" altLang="en-US" sz="1400" b="1" dirty="0"/>
              <a:t>Stay in touch</a:t>
            </a:r>
          </a:p>
        </p:txBody>
      </p:sp>
    </p:spTree>
    <p:extLst>
      <p:ext uri="{BB962C8B-B14F-4D97-AF65-F5344CB8AC3E}">
        <p14:creationId xmlns:p14="http://schemas.microsoft.com/office/powerpoint/2010/main" val="2826311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12</a:t>
            </a:fld>
            <a:endParaRPr lang="en-US" dirty="0"/>
          </a:p>
        </p:txBody>
      </p:sp>
    </p:spTree>
    <p:extLst>
      <p:ext uri="{BB962C8B-B14F-4D97-AF65-F5344CB8AC3E}">
        <p14:creationId xmlns:p14="http://schemas.microsoft.com/office/powerpoint/2010/main" val="1407238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sz="1400" b="1" dirty="0"/>
          </a:p>
        </p:txBody>
      </p:sp>
      <p:sp>
        <p:nvSpPr>
          <p:cNvPr id="4" name="Slide Number Placeholder 3"/>
          <p:cNvSpPr>
            <a:spLocks noGrp="1"/>
          </p:cNvSpPr>
          <p:nvPr>
            <p:ph type="sldNum" sz="quarter" idx="10"/>
          </p:nvPr>
        </p:nvSpPr>
        <p:spPr/>
        <p:txBody>
          <a:bodyPr/>
          <a:lstStyle/>
          <a:p>
            <a:pPr>
              <a:defRPr/>
            </a:pPr>
            <a:fld id="{1469BDE1-2EEF-48F6-854C-3FBD37F10FD0}" type="slidenum">
              <a:rPr lang="en-US" smtClean="0"/>
              <a:pPr>
                <a:defRPr/>
              </a:pPr>
              <a:t>13</a:t>
            </a:fld>
            <a:endParaRPr lang="en-US"/>
          </a:p>
        </p:txBody>
      </p:sp>
    </p:spTree>
    <p:extLst>
      <p:ext uri="{BB962C8B-B14F-4D97-AF65-F5344CB8AC3E}">
        <p14:creationId xmlns:p14="http://schemas.microsoft.com/office/powerpoint/2010/main" val="209685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14</a:t>
            </a:fld>
            <a:endParaRPr lang="en-US" dirty="0"/>
          </a:p>
        </p:txBody>
      </p:sp>
    </p:spTree>
    <p:extLst>
      <p:ext uri="{BB962C8B-B14F-4D97-AF65-F5344CB8AC3E}">
        <p14:creationId xmlns:p14="http://schemas.microsoft.com/office/powerpoint/2010/main" val="542999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0" y="704850"/>
            <a:ext cx="4273550" cy="2405063"/>
          </a:xfrm>
        </p:spPr>
      </p:sp>
      <p:sp>
        <p:nvSpPr>
          <p:cNvPr id="3" name="Notes Placeholder 2"/>
          <p:cNvSpPr>
            <a:spLocks noGrp="1"/>
          </p:cNvSpPr>
          <p:nvPr>
            <p:ph type="body" idx="1"/>
          </p:nvPr>
        </p:nvSpPr>
        <p:spPr>
          <a:xfrm>
            <a:off x="710248" y="3309053"/>
            <a:ext cx="5681980" cy="5375288"/>
          </a:xfrm>
        </p:spPr>
        <p:txBody>
          <a:bodyPr>
            <a:normAutofit/>
          </a:bodyPr>
          <a:lstStyle/>
          <a:p>
            <a:pPr lvl="0"/>
            <a:r>
              <a:rPr lang="en-US" b="1" dirty="0"/>
              <a:t>BLS and stats agencies are the original Big Data folks—using it since long before it had a name--and our uses are growing, especially as we learn from the late-comers</a:t>
            </a:r>
          </a:p>
          <a:p>
            <a:pPr marL="174759" indent="-174759">
              <a:buFont typeface="Arial" panose="020B0604020202020204" pitchFamily="34" charset="0"/>
              <a:buChar char="•"/>
            </a:pPr>
            <a:endParaRPr lang="en-US" b="1" dirty="0"/>
          </a:p>
          <a:p>
            <a:pPr marL="174759" indent="-174759">
              <a:buFont typeface="Arial" panose="020B0604020202020204" pitchFamily="34" charset="0"/>
              <a:buChar char="•"/>
            </a:pPr>
            <a:r>
              <a:rPr lang="en-US" b="1" dirty="0"/>
              <a:t>QCEW</a:t>
            </a:r>
            <a:endParaRPr lang="en-US" sz="1000" b="1" dirty="0"/>
          </a:p>
          <a:p>
            <a:pPr marL="640783" lvl="1" indent="-174759">
              <a:buFont typeface="Arial" panose="020B0604020202020204" pitchFamily="34" charset="0"/>
              <a:buChar char="•"/>
            </a:pPr>
            <a:r>
              <a:rPr lang="en-US" dirty="0"/>
              <a:t>Sampling for PPI, NCS, CES, OES, OSH, JOLTS</a:t>
            </a:r>
            <a:endParaRPr lang="en-US" sz="1000" dirty="0"/>
          </a:p>
          <a:p>
            <a:pPr marL="640783" lvl="1" indent="-174759">
              <a:buFont typeface="Arial" panose="020B0604020202020204" pitchFamily="34" charset="0"/>
              <a:buChar char="•"/>
            </a:pPr>
            <a:r>
              <a:rPr lang="en-US" dirty="0"/>
              <a:t>CES imputation for key non-respondents in state-based estimates </a:t>
            </a:r>
            <a:endParaRPr lang="en-US" sz="1000" dirty="0"/>
          </a:p>
          <a:p>
            <a:pPr marL="640783" lvl="1" indent="-174759">
              <a:buFont typeface="Arial" panose="020B0604020202020204" pitchFamily="34" charset="0"/>
              <a:buChar char="•"/>
            </a:pPr>
            <a:r>
              <a:rPr lang="en-US" dirty="0"/>
              <a:t>Forecasts for CES birth-death model,  links for BED dynamics measures</a:t>
            </a:r>
            <a:endParaRPr lang="en-US" sz="1000" dirty="0"/>
          </a:p>
          <a:p>
            <a:pPr marL="640783" lvl="1" indent="-174759">
              <a:buFont typeface="Arial" panose="020B0604020202020204" pitchFamily="34" charset="0"/>
              <a:buChar char="•"/>
            </a:pPr>
            <a:r>
              <a:rPr lang="en-US" dirty="0"/>
              <a:t>Merge w/ IRS data, Hurricane zones etc.</a:t>
            </a:r>
            <a:endParaRPr lang="en-US" sz="1000" dirty="0"/>
          </a:p>
          <a:p>
            <a:pPr marL="174759" indent="-174759">
              <a:buFont typeface="Arial" panose="020B0604020202020204" pitchFamily="34" charset="0"/>
              <a:buChar char="•"/>
            </a:pPr>
            <a:r>
              <a:rPr lang="en-US" b="1" dirty="0"/>
              <a:t>CPI</a:t>
            </a:r>
          </a:p>
          <a:p>
            <a:pPr marL="640783" lvl="1" indent="-174759">
              <a:buFont typeface="Arial" panose="020B0604020202020204" pitchFamily="34" charset="0"/>
              <a:buChar char="•"/>
            </a:pPr>
            <a:r>
              <a:rPr lang="en-US" dirty="0"/>
              <a:t>Create a data base of price and quality characteristics for hedonic model quality adjustment for a variety of goods such as televisions.</a:t>
            </a:r>
          </a:p>
          <a:p>
            <a:pPr marL="640783" lvl="1" indent="-174759">
              <a:buFont typeface="Arial" panose="020B0604020202020204" pitchFamily="34" charset="0"/>
              <a:buChar char="•"/>
            </a:pPr>
            <a:r>
              <a:rPr lang="en-US" dirty="0"/>
              <a:t>Research on scanner</a:t>
            </a:r>
            <a:r>
              <a:rPr lang="en-US" baseline="0" dirty="0"/>
              <a:t> data, and directly pricing from a retailer’s database</a:t>
            </a:r>
          </a:p>
          <a:p>
            <a:pPr marL="174759" indent="-174759">
              <a:buFont typeface="Arial" panose="020B0604020202020204" pitchFamily="34" charset="0"/>
              <a:buChar char="•"/>
            </a:pPr>
            <a:r>
              <a:rPr lang="en-US" b="1" baseline="0" dirty="0"/>
              <a:t>PPI</a:t>
            </a:r>
          </a:p>
          <a:p>
            <a:pPr marL="640783" lvl="1" indent="-174759">
              <a:buFont typeface="Arial" panose="020B0604020202020204" pitchFamily="34" charset="0"/>
              <a:buChar char="•"/>
            </a:pPr>
            <a:r>
              <a:rPr lang="en-US" baseline="0" dirty="0"/>
              <a:t>Bid and ask prices and trading volume for all traded securities used to create index estimates of the price of trade securities.</a:t>
            </a:r>
          </a:p>
          <a:p>
            <a:pPr marL="640783" lvl="1" indent="-174759">
              <a:buFont typeface="Arial" panose="020B0604020202020204" pitchFamily="34" charset="0"/>
              <a:buChar char="•"/>
            </a:pPr>
            <a:r>
              <a:rPr lang="en-US" baseline="0" dirty="0"/>
              <a:t>Both PPI and CPI use reimbursements to doctors by procedure code in developing medical care indexes.</a:t>
            </a:r>
          </a:p>
          <a:p>
            <a:pPr marL="174759" indent="-174759">
              <a:buFont typeface="Arial" panose="020B0604020202020204" pitchFamily="34" charset="0"/>
              <a:buChar char="•"/>
            </a:pPr>
            <a:r>
              <a:rPr lang="en-US" b="1" dirty="0"/>
              <a:t>SOII</a:t>
            </a:r>
            <a:endParaRPr lang="en-US" sz="1000" b="1" dirty="0"/>
          </a:p>
          <a:p>
            <a:endParaRPr lang="en-US" b="0" dirty="0"/>
          </a:p>
          <a:p>
            <a:r>
              <a:rPr lang="en-US" b="1" dirty="0"/>
              <a:t>…and More</a:t>
            </a:r>
          </a:p>
          <a:p>
            <a:pPr marL="640783" lvl="1" indent="-174759">
              <a:buFont typeface="Arial" panose="020B0604020202020204" pitchFamily="34" charset="0"/>
              <a:buChar char="•"/>
            </a:pPr>
            <a:r>
              <a:rPr lang="en-US" baseline="0" dirty="0"/>
              <a:t>IPP uses EIA data on crude oil to develop import price indexes instead of direct data </a:t>
            </a:r>
            <a:r>
              <a:rPr lang="en-US" baseline="0" dirty="0" err="1"/>
              <a:t>collection.</a:t>
            </a:r>
            <a:r>
              <a:rPr lang="en-US" dirty="0" err="1"/>
              <a:t>BLS</a:t>
            </a:r>
            <a:r>
              <a:rPr lang="en-US" dirty="0"/>
              <a:t> has long used such data sets such as the Unemployment Insurance (UI) file to draw samples and construct weighting plans in the production of estimates.</a:t>
            </a:r>
          </a:p>
          <a:p>
            <a:pPr marL="640783" lvl="1" indent="-174759">
              <a:buFont typeface="Arial" panose="020B0604020202020204" pitchFamily="34" charset="0"/>
              <a:buChar char="•"/>
            </a:pPr>
            <a:r>
              <a:rPr lang="en-US" dirty="0"/>
              <a:t>CES payroll survey has an Electronic Data Center in which they have enrolled thousands of corporations to provide electronic files to BLS.</a:t>
            </a:r>
          </a:p>
          <a:p>
            <a:r>
              <a:rPr lang="en-US" dirty="0"/>
              <a:t> </a:t>
            </a:r>
          </a:p>
          <a:p>
            <a:pPr marL="174759" indent="-174759">
              <a:buFont typeface="Arial" panose="020B0604020202020204" pitchFamily="34" charset="0"/>
              <a:buChar char="•"/>
            </a:pPr>
            <a:endParaRPr lang="en-US" dirty="0"/>
          </a:p>
          <a:p>
            <a:pPr lvl="1"/>
            <a:endParaRPr lang="en-US" sz="1000" dirty="0"/>
          </a:p>
          <a:p>
            <a:endParaRPr lang="en-US" dirty="0"/>
          </a:p>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15</a:t>
            </a:fld>
            <a:endParaRPr lang="en-US" dirty="0"/>
          </a:p>
        </p:txBody>
      </p:sp>
    </p:spTree>
    <p:extLst>
      <p:ext uri="{BB962C8B-B14F-4D97-AF65-F5344CB8AC3E}">
        <p14:creationId xmlns:p14="http://schemas.microsoft.com/office/powerpoint/2010/main" val="309420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16</a:t>
            </a:fld>
            <a:endParaRPr lang="en-US" dirty="0"/>
          </a:p>
        </p:txBody>
      </p:sp>
    </p:spTree>
    <p:extLst>
      <p:ext uri="{BB962C8B-B14F-4D97-AF65-F5344CB8AC3E}">
        <p14:creationId xmlns:p14="http://schemas.microsoft.com/office/powerpoint/2010/main" val="4068202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17</a:t>
            </a:fld>
            <a:endParaRPr lang="en-US" dirty="0"/>
          </a:p>
        </p:txBody>
      </p:sp>
    </p:spTree>
    <p:extLst>
      <p:ext uri="{BB962C8B-B14F-4D97-AF65-F5344CB8AC3E}">
        <p14:creationId xmlns:p14="http://schemas.microsoft.com/office/powerpoint/2010/main" val="3443376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18</a:t>
            </a:fld>
            <a:endParaRPr lang="en-US" dirty="0"/>
          </a:p>
        </p:txBody>
      </p:sp>
    </p:spTree>
    <p:extLst>
      <p:ext uri="{BB962C8B-B14F-4D97-AF65-F5344CB8AC3E}">
        <p14:creationId xmlns:p14="http://schemas.microsoft.com/office/powerpoint/2010/main" val="1248078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19</a:t>
            </a:fld>
            <a:endParaRPr lang="en-US" dirty="0"/>
          </a:p>
        </p:txBody>
      </p:sp>
    </p:spTree>
    <p:extLst>
      <p:ext uri="{BB962C8B-B14F-4D97-AF65-F5344CB8AC3E}">
        <p14:creationId xmlns:p14="http://schemas.microsoft.com/office/powerpoint/2010/main" val="18106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a:p>
            <a:pPr>
              <a:lnSpc>
                <a:spcPct val="150000"/>
              </a:lnSpc>
            </a:pPr>
            <a:endParaRPr lang="en-US" sz="1400" dirty="0"/>
          </a:p>
          <a:p>
            <a:pPr>
              <a:lnSpc>
                <a:spcPct val="150000"/>
              </a:lnSpc>
            </a:pPr>
            <a:endParaRPr lang="en-US" sz="1400" dirty="0"/>
          </a:p>
          <a:p>
            <a:pPr>
              <a:lnSpc>
                <a:spcPct val="150000"/>
              </a:lnSpc>
            </a:pPr>
            <a:r>
              <a:rPr lang="en-US" sz="1400" dirty="0"/>
              <a:t>IGNORE:</a:t>
            </a:r>
          </a:p>
          <a:p>
            <a:pPr>
              <a:lnSpc>
                <a:spcPct val="150000"/>
              </a:lnSpc>
            </a:pPr>
            <a:r>
              <a:rPr lang="en-US" sz="1400" dirty="0"/>
              <a:t>Some observers have asked if Big Data efforts will put government statistical agencies out of business.  </a:t>
            </a:r>
          </a:p>
          <a:p>
            <a:pPr>
              <a:lnSpc>
                <a:spcPct val="150000"/>
              </a:lnSpc>
            </a:pPr>
            <a:r>
              <a:rPr lang="en-US" sz="1400" dirty="0"/>
              <a:t>To show why this conclusion is too simplistic, I want to do three things:</a:t>
            </a:r>
          </a:p>
          <a:p>
            <a:pPr marL="291265" indent="-291265">
              <a:lnSpc>
                <a:spcPct val="150000"/>
              </a:lnSpc>
              <a:buFont typeface="Arial" panose="020B0604020202020204" pitchFamily="34" charset="0"/>
              <a:buChar char="•"/>
            </a:pPr>
            <a:r>
              <a:rPr lang="en-US" sz="1400" dirty="0"/>
              <a:t>Compare government and private products</a:t>
            </a:r>
          </a:p>
          <a:p>
            <a:pPr marL="291265" indent="-291265">
              <a:lnSpc>
                <a:spcPct val="150000"/>
              </a:lnSpc>
              <a:buFont typeface="Arial" panose="020B0604020202020204" pitchFamily="34" charset="0"/>
              <a:buChar char="•"/>
            </a:pPr>
            <a:r>
              <a:rPr lang="en-US" sz="1400" dirty="0"/>
              <a:t>Talk about how BLS is using Big Data</a:t>
            </a:r>
          </a:p>
          <a:p>
            <a:pPr marL="291265" indent="-291265">
              <a:lnSpc>
                <a:spcPct val="150000"/>
              </a:lnSpc>
              <a:buFont typeface="Arial" panose="020B0604020202020204" pitchFamily="34" charset="0"/>
              <a:buChar char="•"/>
            </a:pPr>
            <a:r>
              <a:rPr lang="en-US" sz="1400" dirty="0"/>
              <a:t>Generalize to the future </a:t>
            </a:r>
          </a:p>
          <a:p>
            <a:pPr>
              <a:lnSpc>
                <a:spcPct val="150000"/>
              </a:lnSpc>
            </a:pPr>
            <a:r>
              <a:rPr lang="en-US" sz="1400" dirty="0"/>
              <a:t>Transition:   Let me start the comparison between government and Big Data with a specific example and then move to the more general.</a:t>
            </a:r>
          </a:p>
        </p:txBody>
      </p:sp>
      <p:sp>
        <p:nvSpPr>
          <p:cNvPr id="4" name="Slide Number Placeholder 3"/>
          <p:cNvSpPr>
            <a:spLocks noGrp="1"/>
          </p:cNvSpPr>
          <p:nvPr>
            <p:ph type="sldNum" sz="quarter" idx="10"/>
          </p:nvPr>
        </p:nvSpPr>
        <p:spPr/>
        <p:txBody>
          <a:bodyPr/>
          <a:lstStyle/>
          <a:p>
            <a:fld id="{EB7BDBEF-95B7-497B-9F7A-C96EE7A60ABC}" type="slidenum">
              <a:rPr lang="en-US" smtClean="0"/>
              <a:pPr/>
              <a:t>2</a:t>
            </a:fld>
            <a:endParaRPr lang="en-US" dirty="0"/>
          </a:p>
        </p:txBody>
      </p:sp>
    </p:spTree>
    <p:extLst>
      <p:ext uri="{BB962C8B-B14F-4D97-AF65-F5344CB8AC3E}">
        <p14:creationId xmlns:p14="http://schemas.microsoft.com/office/powerpoint/2010/main" val="819225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20</a:t>
            </a:fld>
            <a:endParaRPr lang="en-US" dirty="0"/>
          </a:p>
        </p:txBody>
      </p:sp>
    </p:spTree>
    <p:extLst>
      <p:ext uri="{BB962C8B-B14F-4D97-AF65-F5344CB8AC3E}">
        <p14:creationId xmlns:p14="http://schemas.microsoft.com/office/powerpoint/2010/main" val="3310884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B7BDBEF-95B7-497B-9F7A-C96EE7A60ABC}" type="slidenum">
              <a:rPr lang="en-US" smtClean="0"/>
              <a:pPr/>
              <a:t>21</a:t>
            </a:fld>
            <a:endParaRPr lang="en-US" dirty="0"/>
          </a:p>
        </p:txBody>
      </p:sp>
    </p:spTree>
    <p:extLst>
      <p:ext uri="{BB962C8B-B14F-4D97-AF65-F5344CB8AC3E}">
        <p14:creationId xmlns:p14="http://schemas.microsoft.com/office/powerpoint/2010/main" val="196291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3</a:t>
            </a:fld>
            <a:endParaRPr lang="en-US" dirty="0"/>
          </a:p>
        </p:txBody>
      </p:sp>
    </p:spTree>
    <p:extLst>
      <p:ext uri="{BB962C8B-B14F-4D97-AF65-F5344CB8AC3E}">
        <p14:creationId xmlns:p14="http://schemas.microsoft.com/office/powerpoint/2010/main" val="193998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a:xfrm>
            <a:off x="710248" y="4459527"/>
            <a:ext cx="5681980" cy="4775040"/>
          </a:xfrm>
        </p:spPr>
        <p:txBody>
          <a:bodyPr>
            <a:normAutofit/>
          </a:bodyPr>
          <a:lstStyle/>
          <a:p>
            <a:pPr lvl="0"/>
            <a:r>
              <a:rPr lang="en-US" b="1" dirty="0"/>
              <a:t>What do stats agencies do?</a:t>
            </a:r>
            <a:r>
              <a:rPr lang="en-US" dirty="0"/>
              <a:t>  Produce “gold standard data”--AORTA. </a:t>
            </a:r>
            <a:endParaRPr lang="en-US" sz="1100" dirty="0"/>
          </a:p>
          <a:p>
            <a:pPr lvl="0"/>
            <a:endParaRPr lang="en-US" dirty="0"/>
          </a:p>
          <a:p>
            <a:pPr lvl="0"/>
            <a:r>
              <a:rPr lang="en-US" b="1" dirty="0"/>
              <a:t>Why?  </a:t>
            </a:r>
            <a:r>
              <a:rPr lang="en-US" dirty="0"/>
              <a:t>Data are a pure public good. Enables people to make well-informed decisions—supporting policy, free enterprise and autonomy. </a:t>
            </a:r>
            <a:endParaRPr lang="en-US" sz="1100" dirty="0"/>
          </a:p>
          <a:p>
            <a:pPr lvl="0"/>
            <a:endParaRPr lang="en-US" dirty="0"/>
          </a:p>
          <a:p>
            <a:pPr lvl="0"/>
            <a:r>
              <a:rPr lang="en-US" dirty="0"/>
              <a:t>Without accurate and objective BLS data, discussions, decisions and negotiations through the economy would be more contentious and less productive.  For example:</a:t>
            </a:r>
          </a:p>
          <a:p>
            <a:pPr marL="174759" indent="-174759">
              <a:buFont typeface="Arial" panose="020B0604020202020204" pitchFamily="34" charset="0"/>
              <a:buChar char="•"/>
            </a:pPr>
            <a:r>
              <a:rPr lang="en-US" dirty="0"/>
              <a:t>Without the BLS’ Consumer Price Index, there would be many more arguments on how to adjust Social Security over time—and many commercial and labor contracts wouldn’t have an objective measure of inflation that all sides could agree to peg the terms to.</a:t>
            </a:r>
          </a:p>
          <a:p>
            <a:pPr marL="174759" indent="-174759">
              <a:buFont typeface="Arial" panose="020B0604020202020204" pitchFamily="34" charset="0"/>
              <a:buChar char="•"/>
            </a:pPr>
            <a:r>
              <a:rPr lang="en-US" dirty="0"/>
              <a:t>If BLS didn’t provide an objective definition for unemployment, each State or area could apply their own definition, making comparisons between States impossible and hampering Federal aid to States most affected by high unemployment. </a:t>
            </a:r>
          </a:p>
          <a:p>
            <a:pPr marL="174759" indent="-174759">
              <a:buFont typeface="Arial" panose="020B0604020202020204" pitchFamily="34" charset="0"/>
              <a:buChar char="•"/>
            </a:pPr>
            <a:endParaRPr lang="en-US" sz="1100" dirty="0"/>
          </a:p>
          <a:p>
            <a:pPr lvl="0"/>
            <a:r>
              <a:rPr lang="en-US" dirty="0"/>
              <a:t>To fulfill this mission, stat agencies must continually</a:t>
            </a:r>
          </a:p>
          <a:p>
            <a:pPr marL="640783" lvl="1" indent="-174759">
              <a:buFont typeface="Arial" panose="020B0604020202020204" pitchFamily="34" charset="0"/>
              <a:buChar char="•"/>
            </a:pPr>
            <a:r>
              <a:rPr lang="en-US" dirty="0"/>
              <a:t>adapt to meet challenges of a rapidly changing economy. </a:t>
            </a:r>
          </a:p>
          <a:p>
            <a:pPr lvl="0"/>
            <a:endParaRPr lang="en-US" b="1" dirty="0"/>
          </a:p>
          <a:p>
            <a:pPr lvl="0"/>
            <a:r>
              <a:rPr lang="en-US" b="1" dirty="0"/>
              <a:t>So, how does Big Data fit into these priorities?</a:t>
            </a:r>
          </a:p>
        </p:txBody>
      </p:sp>
      <p:sp>
        <p:nvSpPr>
          <p:cNvPr id="4" name="Slide Number Placeholder 3"/>
          <p:cNvSpPr>
            <a:spLocks noGrp="1"/>
          </p:cNvSpPr>
          <p:nvPr>
            <p:ph type="sldNum" sz="quarter" idx="10"/>
          </p:nvPr>
        </p:nvSpPr>
        <p:spPr/>
        <p:txBody>
          <a:bodyPr/>
          <a:lstStyle/>
          <a:p>
            <a:fld id="{EB7BDBEF-95B7-497B-9F7A-C96EE7A60ABC}" type="slidenum">
              <a:rPr lang="en-US" smtClean="0"/>
              <a:pPr/>
              <a:t>4</a:t>
            </a:fld>
            <a:endParaRPr lang="en-US" dirty="0"/>
          </a:p>
        </p:txBody>
      </p:sp>
    </p:spTree>
    <p:extLst>
      <p:ext uri="{BB962C8B-B14F-4D97-AF65-F5344CB8AC3E}">
        <p14:creationId xmlns:p14="http://schemas.microsoft.com/office/powerpoint/2010/main" val="181942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a:bodyPr>
          <a:lstStyle/>
          <a:p>
            <a:endParaRPr lang="en-US" sz="1400" b="1" dirty="0"/>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5</a:t>
            </a:fld>
            <a:endParaRPr lang="en-US" dirty="0"/>
          </a:p>
        </p:txBody>
      </p:sp>
    </p:spTree>
    <p:extLst>
      <p:ext uri="{BB962C8B-B14F-4D97-AF65-F5344CB8AC3E}">
        <p14:creationId xmlns:p14="http://schemas.microsoft.com/office/powerpoint/2010/main" val="383879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fontScale="47500" lnSpcReduction="20000"/>
          </a:bodyPr>
          <a:lstStyle/>
          <a:p>
            <a:r>
              <a:rPr lang="en-US" sz="1400" b="1" dirty="0"/>
              <a:t>Statistical agencies have been leveraging Big Data for a long time by using data from corporate databases, the internet and government program administration.</a:t>
            </a:r>
          </a:p>
          <a:p>
            <a:endParaRPr lang="en-US" sz="1400" b="1" dirty="0"/>
          </a:p>
          <a:p>
            <a:r>
              <a:rPr lang="en-US" sz="1400" b="1" dirty="0"/>
              <a:t>“Alternative data” means that it’s not from a standard random sample survey.</a:t>
            </a:r>
          </a:p>
          <a:p>
            <a:endParaRPr lang="en-US" sz="1400" b="1" dirty="0"/>
          </a:p>
          <a:p>
            <a:r>
              <a:rPr lang="en-US" sz="1400" dirty="0"/>
              <a:t>Current:</a:t>
            </a:r>
          </a:p>
          <a:p>
            <a:pPr marL="660337" lvl="1" indent="-180092">
              <a:buFont typeface="Arial" panose="020B0604020202020204" pitchFamily="34" charset="0"/>
              <a:buChar char="•"/>
            </a:pPr>
            <a:r>
              <a:rPr lang="en-US" sz="1400" dirty="0"/>
              <a:t>QCEW uses Unemployment Insurance (UI) records to help surveys draw samples and construct weighting plans in the production of estimates.</a:t>
            </a:r>
          </a:p>
          <a:p>
            <a:pPr marL="660337" lvl="1" indent="-180092">
              <a:buFont typeface="Arial" panose="020B0604020202020204" pitchFamily="34" charset="0"/>
              <a:buChar char="•"/>
            </a:pPr>
            <a:r>
              <a:rPr lang="en-US" sz="1400" dirty="0"/>
              <a:t>We use linking techniques in the UI file to identify establishment openings and closings and their associated employment gains and losses.</a:t>
            </a:r>
          </a:p>
          <a:p>
            <a:pPr marL="660337" lvl="1" indent="-180092">
              <a:buFont typeface="Arial" panose="020B0604020202020204" pitchFamily="34" charset="0"/>
              <a:buChar char="•"/>
            </a:pPr>
            <a:r>
              <a:rPr lang="en-US" sz="1400" dirty="0"/>
              <a:t>CES has an Electronic Data Center in which they have enrolled thousands of corporations to provide electronic files to BLS.</a:t>
            </a:r>
          </a:p>
          <a:p>
            <a:pPr marL="660337" lvl="1" indent="-180092">
              <a:buFont typeface="Arial" panose="020B0604020202020204" pitchFamily="34" charset="0"/>
              <a:buChar char="•"/>
            </a:pPr>
            <a:r>
              <a:rPr lang="en-US" sz="1400" dirty="0"/>
              <a:t>PPI uses the monthly Census of all bid and ask prices to and trading volume for all traded securities to create index estimates of the price of trade securities.</a:t>
            </a:r>
          </a:p>
          <a:p>
            <a:pPr marL="660337" lvl="1" indent="-180092" defTabSz="960490">
              <a:buFont typeface="Arial" panose="020B0604020202020204" pitchFamily="34" charset="0"/>
              <a:buChar char="•"/>
              <a:defRPr/>
            </a:pPr>
            <a:r>
              <a:rPr lang="en-US" sz="1400" dirty="0"/>
              <a:t>PPI uses Department of Transportation data on baggage fees to construct a price index for that service.</a:t>
            </a:r>
          </a:p>
          <a:p>
            <a:pPr marL="660337" lvl="1" indent="-180092">
              <a:buFont typeface="Arial" panose="020B0604020202020204" pitchFamily="34" charset="0"/>
              <a:buChar char="•"/>
            </a:pPr>
            <a:r>
              <a:rPr lang="en-US" sz="1400" dirty="0"/>
              <a:t>PPI and CPI use reimbursements to doctors by procedure code in developing their medical care indexes.</a:t>
            </a:r>
          </a:p>
          <a:p>
            <a:pPr marL="660337" lvl="1" indent="-180092" defTabSz="960490">
              <a:buFont typeface="Arial" panose="020B0604020202020204" pitchFamily="34" charset="0"/>
              <a:buChar char="•"/>
              <a:defRPr/>
            </a:pPr>
            <a:r>
              <a:rPr lang="en-US" sz="1400" dirty="0"/>
              <a:t>IPP uses EIA data on crude oil to develop import price indexes instead of direct data collection.</a:t>
            </a:r>
          </a:p>
          <a:p>
            <a:endParaRPr lang="en-US" dirty="0"/>
          </a:p>
          <a:p>
            <a:endParaRPr lang="en-US" dirty="0"/>
          </a:p>
          <a:p>
            <a:r>
              <a:rPr lang="en-US" dirty="0"/>
              <a:t>The other panelists focus on the opportunities.</a:t>
            </a:r>
          </a:p>
          <a:p>
            <a:endParaRPr lang="en-US" dirty="0"/>
          </a:p>
          <a:p>
            <a:r>
              <a:rPr lang="en-US" dirty="0"/>
              <a:t>I do not disagree!  But Big Data is not a panacea!  I’ve been asked to inject needed realism into the conversation.</a:t>
            </a:r>
          </a:p>
          <a:p>
            <a:endParaRPr lang="en-US" dirty="0"/>
          </a:p>
          <a:p>
            <a:r>
              <a:rPr lang="en-US" dirty="0"/>
              <a:t>In doing so, I want to note that these limitations also point to the unique role of official statistics that it is important to preserve.  </a:t>
            </a:r>
          </a:p>
          <a:p>
            <a:endParaRPr lang="en-US" dirty="0"/>
          </a:p>
          <a:p>
            <a:r>
              <a:rPr lang="en-US" dirty="0"/>
              <a:t>We use and are expanding our use of Big Data as a tool to improve efficiency and enhance our products. </a:t>
            </a:r>
          </a:p>
          <a:p>
            <a:endParaRPr lang="en-US" dirty="0"/>
          </a:p>
          <a:p>
            <a:pPr marL="291265" indent="-291265">
              <a:buFont typeface="Arial" panose="020B0604020202020204" pitchFamily="34" charset="0"/>
              <a:buChar char="•"/>
            </a:pPr>
            <a:r>
              <a:rPr lang="en-US" dirty="0"/>
              <a:t>But </a:t>
            </a:r>
            <a:r>
              <a:rPr lang="en-US" b="1" dirty="0"/>
              <a:t>not</a:t>
            </a:r>
            <a:r>
              <a:rPr lang="en-US" dirty="0"/>
              <a:t> to change our mission.</a:t>
            </a:r>
          </a:p>
          <a:p>
            <a:pPr marL="174759" indent="-174759">
              <a:buFont typeface="Arial" panose="020B0604020202020204" pitchFamily="34" charset="0"/>
              <a:buChar char="•"/>
            </a:pPr>
            <a:endParaRPr lang="en-US" dirty="0"/>
          </a:p>
          <a:p>
            <a:pPr marL="291265" indent="-291265">
              <a:buFont typeface="Arial" panose="020B0604020202020204" pitchFamily="34" charset="0"/>
              <a:buChar char="•"/>
            </a:pPr>
            <a:r>
              <a:rPr lang="en-US" b="1" dirty="0"/>
              <a:t>That means we need to balance each opportunity with its risks. </a:t>
            </a:r>
          </a:p>
          <a:p>
            <a:endParaRPr lang="en-US" dirty="0"/>
          </a:p>
          <a:p>
            <a:pPr lvl="0"/>
            <a:r>
              <a:rPr lang="en-US" b="1" dirty="0"/>
              <a:t>We’re the original Big Data folks—using it since long before it had a name--and our uses are growing, especially as we learn from the late-comers</a:t>
            </a:r>
          </a:p>
          <a:p>
            <a:pPr marL="174759" indent="-174759">
              <a:buFont typeface="Arial" panose="020B0604020202020204" pitchFamily="34" charset="0"/>
              <a:buChar char="•"/>
            </a:pPr>
            <a:endParaRPr lang="en-US" b="1" dirty="0"/>
          </a:p>
          <a:p>
            <a:pPr marL="174759" indent="-174759">
              <a:buFont typeface="Arial" panose="020B0604020202020204" pitchFamily="34" charset="0"/>
              <a:buChar char="•"/>
            </a:pPr>
            <a:r>
              <a:rPr lang="en-US" sz="1300" b="1" dirty="0"/>
              <a:t>QCEW</a:t>
            </a:r>
            <a:endParaRPr lang="en-US" sz="1100" b="1" dirty="0"/>
          </a:p>
          <a:p>
            <a:pPr marL="640783" lvl="1" indent="-174759">
              <a:buFont typeface="Arial" panose="020B0604020202020204" pitchFamily="34" charset="0"/>
              <a:buChar char="•"/>
            </a:pPr>
            <a:r>
              <a:rPr lang="en-US" sz="1300" dirty="0"/>
              <a:t>Sampling for PPI, NCS, CES, OES, OSH, JOLTS</a:t>
            </a:r>
            <a:endParaRPr lang="en-US" sz="1100" dirty="0"/>
          </a:p>
          <a:p>
            <a:pPr marL="640783" lvl="1" indent="-174759">
              <a:buFont typeface="Arial" panose="020B0604020202020204" pitchFamily="34" charset="0"/>
              <a:buChar char="•"/>
            </a:pPr>
            <a:r>
              <a:rPr lang="en-US" sz="1300" dirty="0"/>
              <a:t>CES imputation for key non-respondents in state-based estimates </a:t>
            </a:r>
            <a:endParaRPr lang="en-US" sz="1100" dirty="0"/>
          </a:p>
          <a:p>
            <a:pPr marL="640783" lvl="1" indent="-174759">
              <a:buFont typeface="Arial" panose="020B0604020202020204" pitchFamily="34" charset="0"/>
              <a:buChar char="•"/>
            </a:pPr>
            <a:r>
              <a:rPr lang="en-US" sz="1300" dirty="0"/>
              <a:t>Forecasts for CES birth-death model,  links for BED dynamics measures</a:t>
            </a:r>
            <a:endParaRPr lang="en-US" sz="1100" dirty="0"/>
          </a:p>
          <a:p>
            <a:pPr marL="640783" lvl="1" indent="-174759">
              <a:buFont typeface="Arial" panose="020B0604020202020204" pitchFamily="34" charset="0"/>
              <a:buChar char="•"/>
            </a:pPr>
            <a:r>
              <a:rPr lang="en-US" sz="1300" dirty="0"/>
              <a:t>Merge w/ IRS data, Hurricane zones etc.</a:t>
            </a:r>
            <a:endParaRPr lang="en-US" sz="1100" dirty="0"/>
          </a:p>
          <a:p>
            <a:pPr marL="174759" indent="-174759">
              <a:buFont typeface="Arial" panose="020B0604020202020204" pitchFamily="34" charset="0"/>
              <a:buChar char="•"/>
            </a:pPr>
            <a:r>
              <a:rPr lang="en-US" sz="1300" b="1" dirty="0"/>
              <a:t>CPI</a:t>
            </a:r>
          </a:p>
          <a:p>
            <a:pPr marL="640783" lvl="1" indent="-174759">
              <a:buFont typeface="Arial" panose="020B0604020202020204" pitchFamily="34" charset="0"/>
              <a:buChar char="•"/>
            </a:pPr>
            <a:r>
              <a:rPr lang="en-US" sz="1300" dirty="0"/>
              <a:t>Create a data base of price and quality characteristics for hedonic model quality adjustment for a variety of goods such as televisions.</a:t>
            </a:r>
          </a:p>
          <a:p>
            <a:pPr marL="640783" lvl="1" indent="-174759">
              <a:buFont typeface="Arial" panose="020B0604020202020204" pitchFamily="34" charset="0"/>
              <a:buChar char="•"/>
            </a:pPr>
            <a:r>
              <a:rPr lang="en-US" sz="1300" dirty="0"/>
              <a:t>Research on scanner data, and directly pricing from a retailer’s database</a:t>
            </a:r>
          </a:p>
          <a:p>
            <a:pPr marL="174759" indent="-174759">
              <a:buFont typeface="Arial" panose="020B0604020202020204" pitchFamily="34" charset="0"/>
              <a:buChar char="•"/>
            </a:pPr>
            <a:r>
              <a:rPr lang="en-US" sz="1300" b="1" dirty="0"/>
              <a:t>PPI</a:t>
            </a:r>
          </a:p>
          <a:p>
            <a:pPr marL="640783" lvl="1" indent="-174759">
              <a:buFont typeface="Arial" panose="020B0604020202020204" pitchFamily="34" charset="0"/>
              <a:buChar char="•"/>
            </a:pPr>
            <a:r>
              <a:rPr lang="en-US" sz="1300" dirty="0"/>
              <a:t>Bid and ask prices and trading volume for all traded securities used to create index estimates of the price of trade securities.</a:t>
            </a:r>
          </a:p>
          <a:p>
            <a:pPr marL="640783" lvl="1" indent="-174759">
              <a:buFont typeface="Arial" panose="020B0604020202020204" pitchFamily="34" charset="0"/>
              <a:buChar char="•"/>
            </a:pPr>
            <a:r>
              <a:rPr lang="en-US" sz="1300" dirty="0"/>
              <a:t>Both PPI and CPI use reimbursements to doctors by procedure code in developing medical care indexes.</a:t>
            </a:r>
          </a:p>
          <a:p>
            <a:pPr marL="174759" indent="-174759">
              <a:buFont typeface="Arial" panose="020B0604020202020204" pitchFamily="34" charset="0"/>
              <a:buChar char="•"/>
            </a:pPr>
            <a:r>
              <a:rPr lang="en-US" sz="1300" b="1" dirty="0"/>
              <a:t>SOII</a:t>
            </a:r>
            <a:endParaRPr lang="en-US" sz="1100" b="1" dirty="0"/>
          </a:p>
          <a:p>
            <a:endParaRPr lang="en-US" sz="1300" dirty="0"/>
          </a:p>
          <a:p>
            <a:r>
              <a:rPr lang="en-US" sz="1300" b="1" dirty="0"/>
              <a:t>…and More</a:t>
            </a:r>
          </a:p>
          <a:p>
            <a:pPr marL="640783" lvl="1" indent="-174759">
              <a:buFont typeface="Arial" panose="020B0604020202020204" pitchFamily="34" charset="0"/>
              <a:buChar char="•"/>
            </a:pPr>
            <a:r>
              <a:rPr lang="en-US" sz="1300" dirty="0"/>
              <a:t>IPP uses EIA data on crude oil to develop import price indexes instead of direct data </a:t>
            </a:r>
            <a:r>
              <a:rPr lang="en-US" sz="1300" dirty="0" err="1"/>
              <a:t>collection.BLS</a:t>
            </a:r>
            <a:r>
              <a:rPr lang="en-US" sz="1300" dirty="0"/>
              <a:t> has long used such data sets such as the Unemployment Insurance (UI) file to draw samples and construct weighting plans in the production of estimates.</a:t>
            </a:r>
          </a:p>
          <a:p>
            <a:pPr marL="640783" lvl="1" indent="-174759">
              <a:buFont typeface="Arial" panose="020B0604020202020204" pitchFamily="34" charset="0"/>
              <a:buChar char="•"/>
            </a:pPr>
            <a:r>
              <a:rPr lang="en-US" sz="1300" dirty="0"/>
              <a:t>CES payroll survey has an Electronic Data Center in which they have enrolled thousands of corporations to provide electronic files to BLS.</a:t>
            </a:r>
          </a:p>
        </p:txBody>
      </p:sp>
      <p:sp>
        <p:nvSpPr>
          <p:cNvPr id="4" name="Slide Number Placeholder 3"/>
          <p:cNvSpPr>
            <a:spLocks noGrp="1"/>
          </p:cNvSpPr>
          <p:nvPr>
            <p:ph type="sldNum" sz="quarter" idx="5"/>
          </p:nvPr>
        </p:nvSpPr>
        <p:spPr/>
        <p:txBody>
          <a:bodyPr/>
          <a:lstStyle/>
          <a:p>
            <a:fld id="{EB7BDBEF-95B7-497B-9F7A-C96EE7A60ABC}" type="slidenum">
              <a:rPr lang="en-US" smtClean="0"/>
              <a:pPr/>
              <a:t>6</a:t>
            </a:fld>
            <a:endParaRPr lang="en-US" dirty="0"/>
          </a:p>
        </p:txBody>
      </p:sp>
    </p:spTree>
    <p:extLst>
      <p:ext uri="{BB962C8B-B14F-4D97-AF65-F5344CB8AC3E}">
        <p14:creationId xmlns:p14="http://schemas.microsoft.com/office/powerpoint/2010/main" val="3483549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private sector Data Science use govt data for?</a:t>
            </a:r>
          </a:p>
          <a:p>
            <a:endParaRPr lang="en-US" dirty="0"/>
          </a:p>
          <a:p>
            <a:r>
              <a:rPr lang="en-US" dirty="0"/>
              <a:t>Weighting</a:t>
            </a:r>
          </a:p>
          <a:p>
            <a:r>
              <a:rPr lang="en-US" dirty="0"/>
              <a:t>Validation</a:t>
            </a:r>
          </a:p>
          <a:p>
            <a:r>
              <a:rPr lang="en-US" dirty="0"/>
              <a:t>Modelling</a:t>
            </a:r>
          </a:p>
          <a:p>
            <a:r>
              <a:rPr lang="en-US" dirty="0"/>
              <a:t>History, continuity</a:t>
            </a:r>
          </a:p>
          <a:p>
            <a:r>
              <a:rPr lang="en-US" dirty="0"/>
              <a:t>Methodology/transparency</a:t>
            </a:r>
          </a:p>
          <a:p>
            <a:r>
              <a:rPr lang="en-US" dirty="0"/>
              <a:t>Missing information (</a:t>
            </a:r>
            <a:r>
              <a:rPr lang="en-US" dirty="0" err="1"/>
              <a:t>eg</a:t>
            </a:r>
            <a:r>
              <a:rPr lang="en-US" dirty="0"/>
              <a:t>, market basket for Billion Prices)</a:t>
            </a:r>
          </a:p>
          <a:p>
            <a:endParaRPr lang="en-US" dirty="0"/>
          </a:p>
        </p:txBody>
      </p:sp>
      <p:sp>
        <p:nvSpPr>
          <p:cNvPr id="4" name="Slide Number Placeholder 3"/>
          <p:cNvSpPr>
            <a:spLocks noGrp="1"/>
          </p:cNvSpPr>
          <p:nvPr>
            <p:ph type="sldNum" sz="quarter" idx="5"/>
          </p:nvPr>
        </p:nvSpPr>
        <p:spPr/>
        <p:txBody>
          <a:bodyPr/>
          <a:lstStyle/>
          <a:p>
            <a:fld id="{EB7BDBEF-95B7-497B-9F7A-C96EE7A60ABC}" type="slidenum">
              <a:rPr lang="en-US" smtClean="0"/>
              <a:pPr/>
              <a:t>7</a:t>
            </a:fld>
            <a:endParaRPr lang="en-US" dirty="0"/>
          </a:p>
        </p:txBody>
      </p:sp>
    </p:spTree>
    <p:extLst>
      <p:ext uri="{BB962C8B-B14F-4D97-AF65-F5344CB8AC3E}">
        <p14:creationId xmlns:p14="http://schemas.microsoft.com/office/powerpoint/2010/main" val="337751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dirty="0"/>
              <a:t>Some barriers can be lifted </a:t>
            </a:r>
          </a:p>
          <a:p>
            <a:pPr lvl="1"/>
            <a:r>
              <a:rPr lang="en-US" dirty="0"/>
              <a:t>– Ryan-Murray Commission on Evidence-Based Policymaking has recommendations</a:t>
            </a:r>
          </a:p>
          <a:p>
            <a:pPr lvl="1"/>
            <a:r>
              <a:rPr lang="en-US" dirty="0"/>
              <a:t>--Recently passed legislation deals with these issues partially, such as:</a:t>
            </a:r>
          </a:p>
          <a:p>
            <a:pPr lvl="2"/>
            <a:r>
              <a:rPr lang="en-US" dirty="0"/>
              <a:t>--Installs Departmental data officers to improve data management practices </a:t>
            </a:r>
          </a:p>
          <a:p>
            <a:pPr lvl="2"/>
            <a:r>
              <a:rPr lang="en-US" dirty="0"/>
              <a:t>--Makes data sharing within federal government the default where not explicitly forbidden </a:t>
            </a:r>
          </a:p>
          <a:p>
            <a:pPr lvl="2"/>
            <a:r>
              <a:rPr lang="en-US" dirty="0"/>
              <a:t>--Requires registration of federally maintained data sets</a:t>
            </a:r>
          </a:p>
          <a:p>
            <a:pPr lvl="0"/>
            <a:endParaRPr lang="en-US" dirty="0"/>
          </a:p>
          <a:p>
            <a:pPr lvl="0"/>
            <a:r>
              <a:rPr lang="en-US" dirty="0"/>
              <a:t>More needs to be done:  </a:t>
            </a:r>
          </a:p>
          <a:p>
            <a:pPr lvl="1"/>
            <a:r>
              <a:rPr lang="en-US" dirty="0"/>
              <a:t>--UI wage records (which are funded federally) should be available to BLS to replace and augment existing surveys.</a:t>
            </a:r>
          </a:p>
          <a:p>
            <a:pPr lvl="1"/>
            <a:r>
              <a:rPr lang="en-US" dirty="0"/>
              <a:t>--IRS restrictions are very costly</a:t>
            </a:r>
          </a:p>
          <a:p>
            <a:pPr lvl="1"/>
            <a:r>
              <a:rPr lang="en-US" dirty="0"/>
              <a:t>--Funding is a big issue—too many agencies have poor IT systems and staff</a:t>
            </a:r>
          </a:p>
        </p:txBody>
      </p:sp>
      <p:sp>
        <p:nvSpPr>
          <p:cNvPr id="4" name="Slide Number Placeholder 3"/>
          <p:cNvSpPr>
            <a:spLocks noGrp="1"/>
          </p:cNvSpPr>
          <p:nvPr>
            <p:ph type="sldNum" sz="quarter" idx="5"/>
          </p:nvPr>
        </p:nvSpPr>
        <p:spPr/>
        <p:txBody>
          <a:bodyPr/>
          <a:lstStyle/>
          <a:p>
            <a:fld id="{EB7BDBEF-95B7-497B-9F7A-C96EE7A60ABC}" type="slidenum">
              <a:rPr lang="en-US" smtClean="0"/>
              <a:pPr/>
              <a:t>8</a:t>
            </a:fld>
            <a:endParaRPr lang="en-US" dirty="0"/>
          </a:p>
        </p:txBody>
      </p:sp>
    </p:spTree>
    <p:extLst>
      <p:ext uri="{BB962C8B-B14F-4D97-AF65-F5344CB8AC3E}">
        <p14:creationId xmlns:p14="http://schemas.microsoft.com/office/powerpoint/2010/main" val="1706703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normAutofit fontScale="92500" lnSpcReduction="20000"/>
          </a:bodyPr>
          <a:lstStyle/>
          <a:p>
            <a:r>
              <a:rPr lang="en-US" dirty="0"/>
              <a:t>My 4 years at BLS taught me about the challenges in using Big Data.</a:t>
            </a:r>
          </a:p>
          <a:p>
            <a:r>
              <a:rPr lang="en-US" dirty="0"/>
              <a:t>Often surmountable, but cannot be dismissed—and sometimes delay or doom promising ideas.</a:t>
            </a:r>
          </a:p>
          <a:p>
            <a:endParaRPr lang="en-US" dirty="0"/>
          </a:p>
          <a:p>
            <a:r>
              <a:rPr lang="en-US" dirty="0"/>
              <a:t>Quality</a:t>
            </a:r>
          </a:p>
          <a:p>
            <a:pPr lvl="1"/>
            <a:r>
              <a:rPr lang="en-US" dirty="0"/>
              <a:t>Coverage</a:t>
            </a:r>
          </a:p>
          <a:p>
            <a:pPr lvl="1"/>
            <a:r>
              <a:rPr lang="en-US" dirty="0"/>
              <a:t>Selection bias</a:t>
            </a:r>
          </a:p>
          <a:p>
            <a:pPr lvl="1"/>
            <a:r>
              <a:rPr lang="en-US" dirty="0"/>
              <a:t>Curation/errors</a:t>
            </a:r>
          </a:p>
          <a:p>
            <a:pPr lvl="1"/>
            <a:r>
              <a:rPr lang="en-US" dirty="0"/>
              <a:t>History—length of time </a:t>
            </a:r>
          </a:p>
          <a:p>
            <a:r>
              <a:rPr lang="en-US" dirty="0"/>
              <a:t>Access</a:t>
            </a:r>
          </a:p>
          <a:p>
            <a:pPr lvl="1"/>
            <a:r>
              <a:rPr lang="en-US" dirty="0"/>
              <a:t>Costs—in advance and ongoing (purchase and oversight)  </a:t>
            </a:r>
          </a:p>
          <a:p>
            <a:pPr lvl="1"/>
            <a:r>
              <a:rPr lang="en-US" dirty="0"/>
              <a:t>Legal or administrative restrictions </a:t>
            </a:r>
          </a:p>
          <a:p>
            <a:pPr lvl="1"/>
            <a:r>
              <a:rPr lang="en-US" dirty="0"/>
              <a:t>Continuity risk</a:t>
            </a:r>
          </a:p>
          <a:p>
            <a:r>
              <a:rPr lang="en-US" dirty="0"/>
              <a:t>Respondent protection</a:t>
            </a:r>
          </a:p>
          <a:p>
            <a:pPr lvl="1"/>
            <a:r>
              <a:rPr lang="en-US" dirty="0"/>
              <a:t>Informed consent</a:t>
            </a:r>
          </a:p>
          <a:p>
            <a:pPr lvl="1"/>
            <a:r>
              <a:rPr lang="en-US" dirty="0"/>
              <a:t>Privacy </a:t>
            </a:r>
          </a:p>
          <a:p>
            <a:pPr lvl="1"/>
            <a:r>
              <a:rPr lang="en-US" dirty="0"/>
              <a:t>Disclosure control </a:t>
            </a:r>
          </a:p>
          <a:p>
            <a:r>
              <a:rPr lang="en-US" dirty="0"/>
              <a:t>Operations </a:t>
            </a:r>
          </a:p>
          <a:p>
            <a:pPr lvl="1"/>
            <a:r>
              <a:rPr lang="en-US" dirty="0"/>
              <a:t>Computer storage and computational capacity</a:t>
            </a:r>
          </a:p>
          <a:p>
            <a:pPr lvl="1"/>
            <a:r>
              <a:rPr lang="en-US" dirty="0"/>
              <a:t>Computation and analysis (human capital and software) </a:t>
            </a:r>
          </a:p>
          <a:p>
            <a:pPr lvl="1"/>
            <a:r>
              <a:rPr lang="en-US" dirty="0"/>
              <a:t>Linking files across sources (often critical for modeling)</a:t>
            </a:r>
          </a:p>
          <a:p>
            <a:pPr lvl="1"/>
            <a:r>
              <a:rPr lang="en-US" dirty="0"/>
              <a:t>Timeliness</a:t>
            </a:r>
          </a:p>
          <a:p>
            <a:r>
              <a:rPr lang="en-US" dirty="0"/>
              <a:t>Comparability as you merge different strategies and data sources</a:t>
            </a:r>
          </a:p>
          <a:p>
            <a:pPr lvl="1"/>
            <a:r>
              <a:rPr lang="en-US" dirty="0"/>
              <a:t>Time</a:t>
            </a:r>
          </a:p>
          <a:p>
            <a:pPr lvl="1"/>
            <a:r>
              <a:rPr lang="en-US" dirty="0"/>
              <a:t>Sectors </a:t>
            </a:r>
          </a:p>
          <a:p>
            <a:r>
              <a:rPr lang="en-US" dirty="0"/>
              <a:t>Mission compatibility</a:t>
            </a:r>
          </a:p>
          <a:p>
            <a:pPr lvl="1"/>
            <a:r>
              <a:rPr lang="en-US" dirty="0"/>
              <a:t>Data manipulation</a:t>
            </a:r>
          </a:p>
          <a:p>
            <a:pPr lvl="1"/>
            <a:r>
              <a:rPr lang="en-US" dirty="0"/>
              <a:t>Front running</a:t>
            </a:r>
          </a:p>
          <a:p>
            <a:pPr lvl="1"/>
            <a:r>
              <a:rPr lang="en-US" dirty="0"/>
              <a:t>Curation quality</a:t>
            </a:r>
          </a:p>
          <a:p>
            <a:pPr lvl="1"/>
            <a:r>
              <a:rPr lang="en-US" dirty="0"/>
              <a:t>Continuity</a:t>
            </a:r>
          </a:p>
          <a:p>
            <a:pPr lvl="1"/>
            <a:r>
              <a:rPr lang="en-US" dirty="0"/>
              <a:t>Pricing</a:t>
            </a:r>
          </a:p>
        </p:txBody>
      </p:sp>
      <p:sp>
        <p:nvSpPr>
          <p:cNvPr id="4" name="Slide Number Placeholder 3"/>
          <p:cNvSpPr>
            <a:spLocks noGrp="1"/>
          </p:cNvSpPr>
          <p:nvPr>
            <p:ph type="sldNum" sz="quarter" idx="10"/>
          </p:nvPr>
        </p:nvSpPr>
        <p:spPr/>
        <p:txBody>
          <a:bodyPr/>
          <a:lstStyle/>
          <a:p>
            <a:fld id="{EB7BDBEF-95B7-497B-9F7A-C96EE7A60ABC}" type="slidenum">
              <a:rPr lang="en-US" smtClean="0"/>
              <a:pPr/>
              <a:t>9</a:t>
            </a:fld>
            <a:endParaRPr lang="en-US" dirty="0"/>
          </a:p>
        </p:txBody>
      </p:sp>
    </p:spTree>
    <p:extLst>
      <p:ext uri="{BB962C8B-B14F-4D97-AF65-F5344CB8AC3E}">
        <p14:creationId xmlns:p14="http://schemas.microsoft.com/office/powerpoint/2010/main" val="271007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ahoma" pitchFamily="34" charset="0"/>
                <a:cs typeface="Tahom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1219200" y="1722438"/>
            <a:ext cx="10363200" cy="4525963"/>
          </a:xfrm>
        </p:spPr>
        <p:txBody>
          <a:bodyPr/>
          <a:lstStyle>
            <a:lvl1pPr>
              <a:defRPr baseline="0">
                <a:solidFill>
                  <a:srgbClr val="192168"/>
                </a:solidFill>
                <a:latin typeface="Tahoma" pitchFamily="34" charset="0"/>
                <a:cs typeface="Tahoma" pitchFamily="34" charset="0"/>
              </a:defRPr>
            </a:lvl1pPr>
            <a:lvl2pPr>
              <a:defRPr>
                <a:solidFill>
                  <a:srgbClr val="192168"/>
                </a:solidFill>
                <a:latin typeface="Tahoma" pitchFamily="34" charset="0"/>
                <a:cs typeface="Tahoma" pitchFamily="34" charset="0"/>
              </a:defRPr>
            </a:lvl2pPr>
            <a:lvl3pPr>
              <a:defRPr>
                <a:solidFill>
                  <a:srgbClr val="192168"/>
                </a:solidFill>
                <a:latin typeface="Tahoma" pitchFamily="34" charset="0"/>
                <a:cs typeface="Tahoma" pitchFamily="34" charset="0"/>
              </a:defRPr>
            </a:lvl3pPr>
            <a:lvl4pPr>
              <a:defRPr>
                <a:solidFill>
                  <a:srgbClr val="192168"/>
                </a:solidFill>
                <a:latin typeface="Tahoma" pitchFamily="34" charset="0"/>
                <a:cs typeface="Tahoma" pitchFamily="34" charset="0"/>
              </a:defRPr>
            </a:lvl4pPr>
            <a:lvl5pPr>
              <a:buClr>
                <a:srgbClr val="CE1126"/>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act Info">
    <p:bg>
      <p:bgPr>
        <a:gradFill rotWithShape="1">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sp>
        <p:nvSpPr>
          <p:cNvPr id="3" name="Line 4"/>
          <p:cNvSpPr>
            <a:spLocks noChangeShapeType="1"/>
          </p:cNvSpPr>
          <p:nvPr userDrawn="1"/>
        </p:nvSpPr>
        <p:spPr bwMode="auto">
          <a:xfrm>
            <a:off x="914400" y="1828800"/>
            <a:ext cx="10397067" cy="0"/>
          </a:xfrm>
          <a:prstGeom prst="line">
            <a:avLst/>
          </a:prstGeom>
          <a:noFill/>
          <a:ln w="76200">
            <a:solidFill>
              <a:srgbClr val="CE1126"/>
            </a:solidFill>
            <a:round/>
            <a:headEnd/>
            <a:tailEnd/>
          </a:ln>
        </p:spPr>
        <p:txBody>
          <a:bodyPr anchor="ctr"/>
          <a:lstStyle/>
          <a:p>
            <a:pPr>
              <a:defRPr/>
            </a:pPr>
            <a:endParaRPr lang="en-US" sz="1800" dirty="0"/>
          </a:p>
        </p:txBody>
      </p:sp>
      <p:sp>
        <p:nvSpPr>
          <p:cNvPr id="4" name="Rectangle 2"/>
          <p:cNvSpPr txBox="1">
            <a:spLocks noChangeArrowheads="1"/>
          </p:cNvSpPr>
          <p:nvPr userDrawn="1"/>
        </p:nvSpPr>
        <p:spPr bwMode="auto">
          <a:xfrm>
            <a:off x="1016000" y="762000"/>
            <a:ext cx="10363200" cy="914400"/>
          </a:xfrm>
          <a:prstGeom prst="rect">
            <a:avLst/>
          </a:prstGeom>
          <a:noFill/>
          <a:ln w="9525">
            <a:noFill/>
            <a:miter lim="800000"/>
            <a:headEnd/>
            <a:tailEnd/>
          </a:ln>
        </p:spPr>
        <p:txBody>
          <a:bodyPr anchor="ctr"/>
          <a:lstStyle/>
          <a:p>
            <a:pPr algn="ctr">
              <a:defRPr/>
            </a:pPr>
            <a:r>
              <a:rPr lang="en-US" sz="4400" b="1" kern="0" dirty="0">
                <a:solidFill>
                  <a:schemeClr val="bg1"/>
                </a:solidFill>
                <a:latin typeface="Verdana" pitchFamily="34" charset="0"/>
                <a:ea typeface="+mj-ea"/>
                <a:cs typeface="+mj-cs"/>
              </a:rPr>
              <a:t>Contact Information</a:t>
            </a:r>
          </a:p>
        </p:txBody>
      </p:sp>
      <p:sp>
        <p:nvSpPr>
          <p:cNvPr id="3074" name="Rectangle 2"/>
          <p:cNvSpPr>
            <a:spLocks noGrp="1" noChangeArrowheads="1"/>
          </p:cNvSpPr>
          <p:nvPr>
            <p:ph type="ctrTitle"/>
          </p:nvPr>
        </p:nvSpPr>
        <p:spPr>
          <a:xfrm>
            <a:off x="914400" y="2057400"/>
            <a:ext cx="10363200" cy="3810000"/>
          </a:xfrm>
          <a:prstGeom prst="rect">
            <a:avLst/>
          </a:prstGeom>
        </p:spPr>
        <p:txBody>
          <a:bodyPr anchor="t">
            <a:normAutofit/>
          </a:bodyPr>
          <a:lstStyle>
            <a:lvl1pPr>
              <a:lnSpc>
                <a:spcPct val="100000"/>
              </a:lnSpc>
              <a:spcBef>
                <a:spcPts val="600"/>
              </a:spcBef>
              <a:defRPr sz="4000">
                <a:solidFill>
                  <a:schemeClr val="bg1"/>
                </a:solidFill>
                <a:latin typeface="Verdana" pitchFamily="34" charset="0"/>
                <a:cs typeface="Tahoma" pitchFamily="34" charset="0"/>
              </a:defRPr>
            </a:lvl1pPr>
          </a:lstStyle>
          <a:p>
            <a:r>
              <a:rPr lang="en-US"/>
              <a:t>Click to edit Master title style</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4E2A4-81AE-4298-9A3C-C45C1AB1F675}"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1488501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1DBBCB-21F2-4EB6-9F5B-83399EB61DB3}"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12825374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DBBCB-21F2-4EB6-9F5B-83399EB61DB3}"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5280071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1DBBCB-21F2-4EB6-9F5B-83399EB61DB3}"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6161101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1DBBCB-21F2-4EB6-9F5B-83399EB61DB3}"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3161655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1DBBCB-21F2-4EB6-9F5B-83399EB61DB3}"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13598742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1DBBCB-21F2-4EB6-9F5B-83399EB61DB3}"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867798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DBBCB-21F2-4EB6-9F5B-83399EB61DB3}"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1176777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1DBBCB-21F2-4EB6-9F5B-83399EB61DB3}"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469795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1DBBCB-21F2-4EB6-9F5B-83399EB61DB3}"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41902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Section Header">
    <p:bg>
      <p:bgRef idx="1001">
        <a:schemeClr val="bg1"/>
      </p:bgRef>
    </p:bg>
    <p:spTree>
      <p:nvGrpSpPr>
        <p:cNvPr id="1" name=""/>
        <p:cNvGrpSpPr/>
        <p:nvPr/>
      </p:nvGrpSpPr>
      <p:grpSpPr>
        <a:xfrm>
          <a:off x="0" y="0"/>
          <a:ext cx="0" cy="0"/>
          <a:chOff x="0" y="0"/>
          <a:chExt cx="0" cy="0"/>
        </a:xfrm>
      </p:grpSpPr>
      <p:sp>
        <p:nvSpPr>
          <p:cNvPr id="3" name="Text Box 26"/>
          <p:cNvSpPr txBox="1">
            <a:spLocks noChangeArrowheads="1"/>
          </p:cNvSpPr>
          <p:nvPr/>
        </p:nvSpPr>
        <p:spPr bwMode="auto">
          <a:xfrm>
            <a:off x="1" y="0"/>
            <a:ext cx="1016153" cy="6858000"/>
          </a:xfrm>
          <a:prstGeom prst="rect">
            <a:avLst/>
          </a:prstGeom>
          <a:gradFill>
            <a:gsLst>
              <a:gs pos="0">
                <a:srgbClr val="192168"/>
              </a:gs>
              <a:gs pos="26000">
                <a:srgbClr val="192168">
                  <a:alpha val="79000"/>
                </a:srgbClr>
              </a:gs>
              <a:gs pos="78000">
                <a:srgbClr val="969EE6">
                  <a:alpha val="68000"/>
                </a:srgbClr>
              </a:gs>
              <a:gs pos="100000">
                <a:srgbClr val="CACEF2">
                  <a:alpha val="61000"/>
                </a:srgbClr>
              </a:gs>
            </a:gsLst>
            <a:lin ang="5400000" scaled="1"/>
          </a:gradFill>
          <a:ln w="9525">
            <a:noFill/>
            <a:miter lim="800000"/>
            <a:headEnd/>
            <a:tailEnd/>
          </a:ln>
        </p:spPr>
        <p:txBody>
          <a:bodyPr lIns="18288" rIns="18288"/>
          <a:lstStyle/>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lgn="ctr">
              <a:defRPr/>
            </a:pPr>
            <a:endParaRPr lang="en-US" sz="900" b="1" dirty="0">
              <a:solidFill>
                <a:schemeClr val="bg1"/>
              </a:solidFill>
              <a:latin typeface="Bookman" pitchFamily="18" charset="0"/>
            </a:endParaRPr>
          </a:p>
          <a:p>
            <a:pPr algn="ctr">
              <a:defRPr/>
            </a:pPr>
            <a:endParaRPr lang="en-US" sz="1000" b="1" i="1" dirty="0">
              <a:solidFill>
                <a:schemeClr val="bg1"/>
              </a:solidFill>
            </a:endParaRPr>
          </a:p>
        </p:txBody>
      </p:sp>
      <p:sp>
        <p:nvSpPr>
          <p:cNvPr id="2" name="Title 1"/>
          <p:cNvSpPr>
            <a:spLocks noGrp="1"/>
          </p:cNvSpPr>
          <p:nvPr>
            <p:ph type="title"/>
          </p:nvPr>
        </p:nvSpPr>
        <p:spPr>
          <a:xfrm>
            <a:off x="1219200" y="2103120"/>
            <a:ext cx="10363200" cy="2286000"/>
          </a:xfrm>
          <a:prstGeom prst="rect">
            <a:avLst/>
          </a:prstGeom>
        </p:spPr>
        <p:txBody>
          <a:bodyPr anchor="ctr"/>
          <a:lstStyle>
            <a:lvl1pPr algn="ctr">
              <a:defRPr sz="4000" b="1" cap="all"/>
            </a:lvl1pPr>
          </a:lstStyle>
          <a:p>
            <a:r>
              <a:rPr lang="en-US"/>
              <a:t>Click to edit Master title style</a:t>
            </a:r>
            <a:endParaRPr lang="en-US" dirty="0"/>
          </a:p>
        </p:txBody>
      </p:sp>
      <p:pic>
        <p:nvPicPr>
          <p:cNvPr id="5122" name="Picture 2" descr="C:\WINNT\Profiles\Himes_D\Desktop\logo_vert.png"/>
          <p:cNvPicPr>
            <a:picLocks noChangeAspect="1" noChangeArrowheads="1"/>
          </p:cNvPicPr>
          <p:nvPr/>
        </p:nvPicPr>
        <p:blipFill>
          <a:blip r:embed="rId2" cstate="print"/>
          <a:srcRect/>
          <a:stretch>
            <a:fillRect/>
          </a:stretch>
        </p:blipFill>
        <p:spPr bwMode="auto">
          <a:xfrm>
            <a:off x="0" y="5943600"/>
            <a:ext cx="1011963" cy="914400"/>
          </a:xfrm>
          <a:prstGeom prst="rect">
            <a:avLst/>
          </a:prstGeom>
          <a:noFill/>
        </p:spPr>
      </p:pic>
    </p:spTree>
    <p:extLst>
      <p:ext uri="{BB962C8B-B14F-4D97-AF65-F5344CB8AC3E}">
        <p14:creationId xmlns:p14="http://schemas.microsoft.com/office/powerpoint/2010/main" val="214750061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DBBCB-21F2-4EB6-9F5B-83399EB61DB3}"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3546956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DBBCB-21F2-4EB6-9F5B-83399EB61DB3}"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3E2264-9DE8-47A2-893A-4CF73C64775D}" type="slidenum">
              <a:rPr lang="en-US" smtClean="0"/>
              <a:t>‹#›</a:t>
            </a:fld>
            <a:endParaRPr lang="en-US"/>
          </a:p>
        </p:txBody>
      </p:sp>
    </p:spTree>
    <p:extLst>
      <p:ext uri="{BB962C8B-B14F-4D97-AF65-F5344CB8AC3E}">
        <p14:creationId xmlns:p14="http://schemas.microsoft.com/office/powerpoint/2010/main" val="252433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47D635-84AD-4378-90A0-0C7A246EDEF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53267328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7D635-84AD-4378-90A0-0C7A246EDEF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21109726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47D635-84AD-4378-90A0-0C7A246EDEF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404364815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47D635-84AD-4378-90A0-0C7A246EDEF1}"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219467986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47D635-84AD-4378-90A0-0C7A246EDEF1}"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214312975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47D635-84AD-4378-90A0-0C7A246EDEF1}"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65855478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47D635-84AD-4378-90A0-0C7A246EDEF1}"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01305355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247D635-84AD-4378-90A0-0C7A246EDEF1}"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4098285189"/>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247D635-84AD-4378-90A0-0C7A246EDEF1}"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386669462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7D635-84AD-4378-90A0-0C7A246EDEF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167826163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47D635-84AD-4378-90A0-0C7A246EDEF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E2634-B677-42C7-A136-FAD1DD1E9A94}" type="slidenum">
              <a:rPr lang="en-US" smtClean="0"/>
              <a:t>‹#›</a:t>
            </a:fld>
            <a:endParaRPr lang="en-US"/>
          </a:p>
        </p:txBody>
      </p:sp>
    </p:spTree>
    <p:extLst>
      <p:ext uri="{BB962C8B-B14F-4D97-AF65-F5344CB8AC3E}">
        <p14:creationId xmlns:p14="http://schemas.microsoft.com/office/powerpoint/2010/main" val="413199266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act Info">
    <p:bg>
      <p:bgPr>
        <a:gradFill rotWithShape="1">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sp>
        <p:nvSpPr>
          <p:cNvPr id="3" name="Line 4"/>
          <p:cNvSpPr>
            <a:spLocks noChangeShapeType="1"/>
          </p:cNvSpPr>
          <p:nvPr userDrawn="1"/>
        </p:nvSpPr>
        <p:spPr bwMode="auto">
          <a:xfrm>
            <a:off x="914400" y="1828800"/>
            <a:ext cx="10397067" cy="0"/>
          </a:xfrm>
          <a:prstGeom prst="line">
            <a:avLst/>
          </a:prstGeom>
          <a:noFill/>
          <a:ln w="76200">
            <a:solidFill>
              <a:srgbClr val="CE1126"/>
            </a:solidFill>
            <a:round/>
            <a:headEnd/>
            <a:tailEnd/>
          </a:ln>
        </p:spPr>
        <p:txBody>
          <a:bodyPr anchor="ctr"/>
          <a:lstStyle/>
          <a:p>
            <a:pPr>
              <a:defRPr/>
            </a:pPr>
            <a:endParaRPr lang="en-US" sz="1800" dirty="0"/>
          </a:p>
        </p:txBody>
      </p:sp>
      <p:sp>
        <p:nvSpPr>
          <p:cNvPr id="4" name="Rectangle 2"/>
          <p:cNvSpPr txBox="1">
            <a:spLocks noChangeArrowheads="1"/>
          </p:cNvSpPr>
          <p:nvPr userDrawn="1"/>
        </p:nvSpPr>
        <p:spPr bwMode="auto">
          <a:xfrm>
            <a:off x="1016000" y="762000"/>
            <a:ext cx="10363200" cy="914400"/>
          </a:xfrm>
          <a:prstGeom prst="rect">
            <a:avLst/>
          </a:prstGeom>
          <a:noFill/>
          <a:ln w="9525">
            <a:noFill/>
            <a:miter lim="800000"/>
            <a:headEnd/>
            <a:tailEnd/>
          </a:ln>
        </p:spPr>
        <p:txBody>
          <a:bodyPr anchor="ctr"/>
          <a:lstStyle/>
          <a:p>
            <a:pPr algn="ctr">
              <a:defRPr/>
            </a:pPr>
            <a:r>
              <a:rPr lang="en-US" sz="4400" b="1" kern="0" dirty="0">
                <a:solidFill>
                  <a:schemeClr val="bg1"/>
                </a:solidFill>
                <a:latin typeface="Verdana" pitchFamily="34" charset="0"/>
                <a:ea typeface="+mj-ea"/>
                <a:cs typeface="+mj-cs"/>
              </a:rPr>
              <a:t>Contact Information</a:t>
            </a:r>
          </a:p>
        </p:txBody>
      </p:sp>
      <p:sp>
        <p:nvSpPr>
          <p:cNvPr id="3074" name="Rectangle 2"/>
          <p:cNvSpPr>
            <a:spLocks noGrp="1" noChangeArrowheads="1"/>
          </p:cNvSpPr>
          <p:nvPr>
            <p:ph type="ctrTitle"/>
          </p:nvPr>
        </p:nvSpPr>
        <p:spPr>
          <a:xfrm>
            <a:off x="914400" y="2057400"/>
            <a:ext cx="10363200" cy="3810000"/>
          </a:xfrm>
          <a:prstGeom prst="rect">
            <a:avLst/>
          </a:prstGeom>
        </p:spPr>
        <p:txBody>
          <a:bodyPr anchor="t">
            <a:normAutofit/>
          </a:bodyPr>
          <a:lstStyle>
            <a:lvl1pPr>
              <a:lnSpc>
                <a:spcPct val="100000"/>
              </a:lnSpc>
              <a:spcBef>
                <a:spcPts val="600"/>
              </a:spcBef>
              <a:defRPr sz="4000">
                <a:solidFill>
                  <a:schemeClr val="bg1"/>
                </a:solidFill>
                <a:latin typeface="Verdan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15741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66BB17-CDBA-48E5-A17E-D3CD7ED56DB9}"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919417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6BB17-CDBA-48E5-A17E-D3CD7ED56DB9}"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3512552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66BB17-CDBA-48E5-A17E-D3CD7ED56DB9}"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3268243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66BB17-CDBA-48E5-A17E-D3CD7ED56DB9}"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92792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66BB17-CDBA-48E5-A17E-D3CD7ED56DB9}"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504421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66BB17-CDBA-48E5-A17E-D3CD7ED56DB9}"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487553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1219200" y="1722438"/>
            <a:ext cx="4876800" cy="4525963"/>
          </a:xfrm>
        </p:spPr>
        <p:txBody>
          <a:bodyPr>
            <a:normAutofit/>
          </a:bodyPr>
          <a:lstStyle>
            <a:lvl1pPr>
              <a:defRPr sz="2800">
                <a:solidFill>
                  <a:srgbClr val="192168"/>
                </a:solidFill>
              </a:defRPr>
            </a:lvl1pPr>
            <a:lvl2pPr>
              <a:defRPr sz="2400">
                <a:solidFill>
                  <a:srgbClr val="192168"/>
                </a:solidFill>
              </a:defRPr>
            </a:lvl2pPr>
            <a:lvl3pPr marL="1143000" marR="0" indent="-228600" algn="l" defTabSz="914400" rtl="0" eaLnBrk="1" fontAlgn="auto" latinLnBrk="0" hangingPunct="1">
              <a:lnSpc>
                <a:spcPct val="100000"/>
              </a:lnSpc>
              <a:spcBef>
                <a:spcPct val="20000"/>
              </a:spcBef>
              <a:spcAft>
                <a:spcPts val="0"/>
              </a:spcAft>
              <a:buClr>
                <a:srgbClr val="CE1126"/>
              </a:buClr>
              <a:buSzTx/>
              <a:buFont typeface="Calibri" pitchFamily="34" charset="0"/>
              <a:buChar char="–"/>
              <a:tabLst/>
              <a:defRPr sz="2000">
                <a:solidFill>
                  <a:srgbClr val="192168"/>
                </a:solidFill>
              </a:defRPr>
            </a:lvl3pPr>
            <a:lvl4pPr>
              <a:buFont typeface="Arial" pitchFamily="34" charset="0"/>
              <a:buChar char="•"/>
              <a:defRPr sz="1800">
                <a:solidFill>
                  <a:srgbClr val="192168"/>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705600" y="1722438"/>
            <a:ext cx="4856480" cy="4525963"/>
          </a:xfrm>
        </p:spPr>
        <p:txBody>
          <a:bodyPr/>
          <a:lstStyle>
            <a:lvl1pPr>
              <a:defRPr sz="2800">
                <a:solidFill>
                  <a:srgbClr val="192168"/>
                </a:solidFill>
              </a:defRPr>
            </a:lvl1pPr>
            <a:lvl2pPr>
              <a:defRPr sz="2400">
                <a:solidFill>
                  <a:srgbClr val="192168"/>
                </a:solidFill>
              </a:defRPr>
            </a:lvl2pPr>
            <a:lvl3pPr>
              <a:defRPr sz="2000">
                <a:solidFill>
                  <a:srgbClr val="192168"/>
                </a:solidFill>
              </a:defRPr>
            </a:lvl3pPr>
            <a:lvl4pPr>
              <a:buFont typeface="Arial" pitchFamily="34" charset="0"/>
              <a:buChar char="•"/>
              <a:defRPr sz="1800">
                <a:solidFill>
                  <a:srgbClr val="192168"/>
                </a:solidFill>
              </a:defRPr>
            </a:lvl4pPr>
            <a:lvl5pPr>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6BB17-CDBA-48E5-A17E-D3CD7ED56DB9}"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782926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66BB17-CDBA-48E5-A17E-D3CD7ED56DB9}"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881076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366BB17-CDBA-48E5-A17E-D3CD7ED56DB9}"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419372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6BB17-CDBA-48E5-A17E-D3CD7ED56DB9}"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203111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6BB17-CDBA-48E5-A17E-D3CD7ED56DB9}"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38E47-16D6-4898-A776-3713289C24F3}" type="slidenum">
              <a:rPr lang="en-US" smtClean="0"/>
              <a:t>‹#›</a:t>
            </a:fld>
            <a:endParaRPr lang="en-US"/>
          </a:p>
        </p:txBody>
      </p:sp>
    </p:spTree>
    <p:extLst>
      <p:ext uri="{BB962C8B-B14F-4D97-AF65-F5344CB8AC3E}">
        <p14:creationId xmlns:p14="http://schemas.microsoft.com/office/powerpoint/2010/main" val="1796393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90B427-D54D-4F8F-9A9B-D0F09E7099E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337462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0B427-D54D-4F8F-9A9B-D0F09E7099E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1584746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0B427-D54D-4F8F-9A9B-D0F09E7099E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1172963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0B427-D54D-4F8F-9A9B-D0F09E7099E1}"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686071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0B427-D54D-4F8F-9A9B-D0F09E7099E1}"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515321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19200" y="1646238"/>
            <a:ext cx="4876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286000"/>
            <a:ext cx="4876800" cy="3840163"/>
          </a:xfrm>
        </p:spPr>
        <p:txBody>
          <a:bodyPr/>
          <a:lstStyle>
            <a:lvl1pPr>
              <a:defRPr sz="2400"/>
            </a:lvl1pPr>
            <a:lvl2pPr>
              <a:defRPr sz="2000"/>
            </a:lvl2pPr>
            <a:lvl3pPr marL="1143000" marR="0" indent="-228600" algn="l" defTabSz="914400" rtl="0" eaLnBrk="0" fontAlgn="base" latinLnBrk="0" hangingPunct="0">
              <a:lnSpc>
                <a:spcPct val="100000"/>
              </a:lnSpc>
              <a:spcBef>
                <a:spcPct val="20000"/>
              </a:spcBef>
              <a:spcAft>
                <a:spcPct val="0"/>
              </a:spcAft>
              <a:buClr>
                <a:srgbClr val="CE1126"/>
              </a:buClr>
              <a:buSzTx/>
              <a:buFont typeface="Calibri" pitchFamily="34" charset="0"/>
              <a:buChar char="–"/>
              <a:tabLst/>
              <a:defRPr sz="1800" baseline="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1646238"/>
            <a:ext cx="4876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600" y="2286000"/>
            <a:ext cx="4876800" cy="3840163"/>
          </a:xfrm>
        </p:spPr>
        <p:txBody>
          <a:bodyPr/>
          <a:lstStyle>
            <a:lvl1pPr>
              <a:defRPr sz="2400"/>
            </a:lvl1pPr>
            <a:lvl2pPr marL="742950" marR="0" indent="-285750" algn="l" defTabSz="914400" rtl="0" eaLnBrk="1" fontAlgn="auto" latinLnBrk="0" hangingPunct="1">
              <a:lnSpc>
                <a:spcPct val="100000"/>
              </a:lnSpc>
              <a:spcBef>
                <a:spcPct val="20000"/>
              </a:spcBef>
              <a:spcAft>
                <a:spcPts val="0"/>
              </a:spcAft>
              <a:buClr>
                <a:srgbClr val="CE1126"/>
              </a:buClr>
              <a:buSzTx/>
              <a:buFont typeface="Wingdings 3" pitchFamily="18" charset="2"/>
              <a:buChar char=""/>
              <a:tabLst/>
              <a:defRPr sz="2000"/>
            </a:lvl2pPr>
            <a:lvl3pPr>
              <a:buFont typeface="Tahoma" pitchFamily="34" charset="0"/>
              <a:buChar cha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Date Placeholder 3"/>
          <p:cNvSpPr>
            <a:spLocks noGrp="1"/>
          </p:cNvSpPr>
          <p:nvPr>
            <p:ph type="dt" sz="half" idx="10"/>
          </p:nvPr>
        </p:nvSpPr>
        <p:spPr/>
        <p:txBody>
          <a:bodyPr/>
          <a:lstStyle>
            <a:lvl1pPr>
              <a:defRPr/>
            </a:lvl1pPr>
          </a:lstStyle>
          <a:p>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0B427-D54D-4F8F-9A9B-D0F09E7099E1}"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79601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0B427-D54D-4F8F-9A9B-D0F09E7099E1}"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3140340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90B427-D54D-4F8F-9A9B-D0F09E7099E1}"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659593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090B427-D54D-4F8F-9A9B-D0F09E7099E1}"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498126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0B427-D54D-4F8F-9A9B-D0F09E7099E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210297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0B427-D54D-4F8F-9A9B-D0F09E7099E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F58E7-2DCD-4B74-B3DF-0E30355BE0DB}" type="slidenum">
              <a:rPr lang="en-US" smtClean="0"/>
              <a:t>‹#›</a:t>
            </a:fld>
            <a:endParaRPr lang="en-US"/>
          </a:p>
        </p:txBody>
      </p:sp>
    </p:spTree>
    <p:extLst>
      <p:ext uri="{BB962C8B-B14F-4D97-AF65-F5344CB8AC3E}">
        <p14:creationId xmlns:p14="http://schemas.microsoft.com/office/powerpoint/2010/main" val="4007750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DC3523-6104-498D-8D5A-E4550E407E2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452142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3523-6104-498D-8D5A-E4550E407E2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306305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DC3523-6104-498D-8D5A-E4550E407E2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025478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DC3523-6104-498D-8D5A-E4550E407E2E}"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07187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with banner)">
    <p:spTree>
      <p:nvGrpSpPr>
        <p:cNvPr id="1" name=""/>
        <p:cNvGrpSpPr/>
        <p:nvPr/>
      </p:nvGrpSpPr>
      <p:grpSpPr>
        <a:xfrm>
          <a:off x="0" y="0"/>
          <a:ext cx="0" cy="0"/>
          <a:chOff x="0" y="0"/>
          <a:chExt cx="0" cy="0"/>
        </a:xfrm>
      </p:grpSpPr>
      <p:pic>
        <p:nvPicPr>
          <p:cNvPr id="2051" name="Picture 3" descr="C:\WINNT\Profiles\Himes_D\Desktop\logo_tall.png"/>
          <p:cNvPicPr>
            <a:picLocks noChangeAspect="1" noChangeArrowheads="1"/>
          </p:cNvPicPr>
          <p:nvPr/>
        </p:nvPicPr>
        <p:blipFill>
          <a:blip r:embed="rId2" cstate="print"/>
          <a:srcRect/>
          <a:stretch>
            <a:fillRect/>
          </a:stretch>
        </p:blipFill>
        <p:spPr bwMode="auto">
          <a:xfrm>
            <a:off x="-118533" y="0"/>
            <a:ext cx="1236133" cy="7086600"/>
          </a:xfrm>
          <a:prstGeom prst="rect">
            <a:avLst/>
          </a:prstGeom>
          <a:noFill/>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DC3523-6104-498D-8D5A-E4550E407E2E}"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115601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DC3523-6104-498D-8D5A-E4550E407E2E}"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1900622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C3523-6104-498D-8D5A-E4550E407E2E}"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264600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DC3523-6104-498D-8D5A-E4550E407E2E}"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9820336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DDC3523-6104-498D-8D5A-E4550E407E2E}"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22947034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3523-6104-498D-8D5A-E4550E407E2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033316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DC3523-6104-498D-8D5A-E4550E407E2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3925C-B2E9-47F8-8E2A-26FC94C4EC92}" type="slidenum">
              <a:rPr lang="en-US" smtClean="0"/>
              <a:t>‹#›</a:t>
            </a:fld>
            <a:endParaRPr lang="en-US"/>
          </a:p>
        </p:txBody>
      </p:sp>
    </p:spTree>
    <p:extLst>
      <p:ext uri="{BB962C8B-B14F-4D97-AF65-F5344CB8AC3E}">
        <p14:creationId xmlns:p14="http://schemas.microsoft.com/office/powerpoint/2010/main" val="437995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8C77D1-B803-4C89-8A03-FA2744F9586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3224910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C77D1-B803-4C89-8A03-FA2744F9586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683399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8C77D1-B803-4C89-8A03-FA2744F9586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130994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3" name="Text Box 26"/>
          <p:cNvSpPr txBox="1">
            <a:spLocks noChangeArrowheads="1"/>
          </p:cNvSpPr>
          <p:nvPr/>
        </p:nvSpPr>
        <p:spPr bwMode="auto">
          <a:xfrm>
            <a:off x="1" y="0"/>
            <a:ext cx="1016153" cy="6858000"/>
          </a:xfrm>
          <a:prstGeom prst="rect">
            <a:avLst/>
          </a:prstGeom>
          <a:gradFill>
            <a:gsLst>
              <a:gs pos="0">
                <a:srgbClr val="192168"/>
              </a:gs>
              <a:gs pos="26000">
                <a:srgbClr val="192168">
                  <a:alpha val="79000"/>
                </a:srgbClr>
              </a:gs>
              <a:gs pos="78000">
                <a:srgbClr val="969EE6">
                  <a:alpha val="68000"/>
                </a:srgbClr>
              </a:gs>
              <a:gs pos="100000">
                <a:srgbClr val="CACEF2">
                  <a:alpha val="61000"/>
                </a:srgbClr>
              </a:gs>
            </a:gsLst>
            <a:lin ang="5400000" scaled="1"/>
          </a:gradFill>
          <a:ln w="9525">
            <a:noFill/>
            <a:miter lim="800000"/>
            <a:headEnd/>
            <a:tailEnd/>
          </a:ln>
        </p:spPr>
        <p:txBody>
          <a:bodyPr lIns="18288" rIns="18288"/>
          <a:lstStyle/>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lgn="ctr">
              <a:defRPr/>
            </a:pPr>
            <a:endParaRPr lang="en-US" sz="900" b="1" dirty="0">
              <a:solidFill>
                <a:schemeClr val="bg1"/>
              </a:solidFill>
              <a:latin typeface="Bookman" pitchFamily="18" charset="0"/>
            </a:endParaRPr>
          </a:p>
          <a:p>
            <a:pPr algn="ctr">
              <a:defRPr/>
            </a:pPr>
            <a:endParaRPr lang="en-US" sz="1000" b="1" i="1" dirty="0">
              <a:solidFill>
                <a:schemeClr val="bg1"/>
              </a:solidFill>
            </a:endParaRPr>
          </a:p>
        </p:txBody>
      </p:sp>
      <p:sp>
        <p:nvSpPr>
          <p:cNvPr id="2" name="Title 1"/>
          <p:cNvSpPr>
            <a:spLocks noGrp="1"/>
          </p:cNvSpPr>
          <p:nvPr>
            <p:ph type="title"/>
          </p:nvPr>
        </p:nvSpPr>
        <p:spPr>
          <a:xfrm>
            <a:off x="1219200" y="2103120"/>
            <a:ext cx="10363200" cy="2286000"/>
          </a:xfrm>
        </p:spPr>
        <p:txBody>
          <a:bodyPr anchor="ctr"/>
          <a:lstStyle>
            <a:lvl1pPr algn="ctr">
              <a:defRPr sz="4000" b="1" cap="all"/>
            </a:lvl1pPr>
          </a:lstStyle>
          <a:p>
            <a:r>
              <a:rPr lang="en-US"/>
              <a:t>Click to edit Master title style</a:t>
            </a:r>
            <a:endParaRPr lang="en-US" dirty="0"/>
          </a:p>
        </p:txBody>
      </p:sp>
      <p:pic>
        <p:nvPicPr>
          <p:cNvPr id="5122" name="Picture 2" descr="C:\WINNT\Profiles\Himes_D\Desktop\logo_vert.png"/>
          <p:cNvPicPr>
            <a:picLocks noChangeAspect="1" noChangeArrowheads="1"/>
          </p:cNvPicPr>
          <p:nvPr/>
        </p:nvPicPr>
        <p:blipFill>
          <a:blip r:embed="rId2" cstate="print"/>
          <a:srcRect/>
          <a:stretch>
            <a:fillRect/>
          </a:stretch>
        </p:blipFill>
        <p:spPr bwMode="auto">
          <a:xfrm>
            <a:off x="0" y="5943600"/>
            <a:ext cx="1011963" cy="914400"/>
          </a:xfrm>
          <a:prstGeom prst="rect">
            <a:avLst/>
          </a:prstGeom>
          <a:noFill/>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8C77D1-B803-4C89-8A03-FA2744F9586E}"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4827507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8C77D1-B803-4C89-8A03-FA2744F9586E}"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29663318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8C77D1-B803-4C89-8A03-FA2744F9586E}"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10656971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8C77D1-B803-4C89-8A03-FA2744F9586E}"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4091470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C77D1-B803-4C89-8A03-FA2744F9586E}"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2177375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8C77D1-B803-4C89-8A03-FA2744F9586E}"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1857199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C77D1-B803-4C89-8A03-FA2744F9586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298061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8C77D1-B803-4C89-8A03-FA2744F9586E}"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F0C6C9-DCAA-4456-B404-DE6EAF8C6354}" type="slidenum">
              <a:rPr lang="en-US" smtClean="0"/>
              <a:t>‹#›</a:t>
            </a:fld>
            <a:endParaRPr lang="en-US"/>
          </a:p>
        </p:txBody>
      </p:sp>
    </p:spTree>
    <p:extLst>
      <p:ext uri="{BB962C8B-B14F-4D97-AF65-F5344CB8AC3E}">
        <p14:creationId xmlns:p14="http://schemas.microsoft.com/office/powerpoint/2010/main" val="4201292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98A611-21FD-4847-BDA8-3145D1F7BC98}"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537966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8A611-21FD-4847-BDA8-3145D1F7BC98}"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3099470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273050"/>
            <a:ext cx="4214284" cy="1162050"/>
          </a:xfrm>
        </p:spPr>
        <p:txBody>
          <a:bodyPr>
            <a:noAutofit/>
          </a:bodyPr>
          <a:lstStyle>
            <a:lvl1pPr algn="l">
              <a:defRPr sz="3600" b="1"/>
            </a:lvl1pPr>
          </a:lstStyle>
          <a:p>
            <a:r>
              <a:rPr lang="en-US"/>
              <a:t>Click to edit Master title style</a:t>
            </a:r>
            <a:endParaRPr lang="en-US" dirty="0"/>
          </a:p>
        </p:txBody>
      </p:sp>
      <p:sp>
        <p:nvSpPr>
          <p:cNvPr id="3" name="Content Placeholder 2"/>
          <p:cNvSpPr>
            <a:spLocks noGrp="1"/>
          </p:cNvSpPr>
          <p:nvPr>
            <p:ph idx="1"/>
          </p:nvPr>
        </p:nvSpPr>
        <p:spPr>
          <a:xfrm>
            <a:off x="5384800" y="273051"/>
            <a:ext cx="6197600" cy="5853113"/>
          </a:xfrm>
        </p:spPr>
        <p:txBody>
          <a:bodyPr/>
          <a:lstStyle>
            <a:lvl1pPr>
              <a:defRPr sz="3200">
                <a:solidFill>
                  <a:srgbClr val="192168"/>
                </a:solidFill>
              </a:defRPr>
            </a:lvl1pPr>
            <a:lvl2pPr>
              <a:defRPr sz="2800">
                <a:solidFill>
                  <a:srgbClr val="192168"/>
                </a:solidFill>
              </a:defRPr>
            </a:lvl2pPr>
            <a:lvl3pPr>
              <a:defRPr sz="2400">
                <a:solidFill>
                  <a:srgbClr val="192168"/>
                </a:solidFill>
              </a:defRPr>
            </a:lvl3pPr>
            <a:lvl4pPr>
              <a:defRPr sz="2000">
                <a:solidFill>
                  <a:srgbClr val="192168"/>
                </a:solidFill>
              </a:defRPr>
            </a:lvl4pPr>
            <a:lvl5pPr>
              <a:buClr>
                <a:srgbClr val="CE1126"/>
              </a:buClr>
              <a:defRPr sz="2000" baseline="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1219201" y="1435101"/>
            <a:ext cx="4214284" cy="4691063"/>
          </a:xfrm>
        </p:spPr>
        <p:txBody>
          <a:bodyPr>
            <a:normAutofit/>
          </a:bodyPr>
          <a:lstStyle>
            <a:lvl1pPr marL="0" indent="0">
              <a:buNone/>
              <a:defRPr sz="2000">
                <a:solidFill>
                  <a:srgbClr val="19216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endParaRPr lang="en-US" dirty="0"/>
          </a:p>
        </p:txBody>
      </p:sp>
      <p:sp>
        <p:nvSpPr>
          <p:cNvPr id="9" name="Footer Placeholder 5"/>
          <p:cNvSpPr>
            <a:spLocks noGrp="1"/>
          </p:cNvSpPr>
          <p:nvPr>
            <p:ph type="ftr" sz="quarter" idx="11"/>
          </p:nvPr>
        </p:nvSpPr>
        <p:spPr/>
        <p:txBody>
          <a:bodyPr/>
          <a:lstStyle>
            <a:lvl1pPr>
              <a:defRPr/>
            </a:lvl1pPr>
          </a:lstStyle>
          <a:p>
            <a:endParaRPr lang="en-US" dirty="0"/>
          </a:p>
        </p:txBody>
      </p:sp>
      <p:sp>
        <p:nvSpPr>
          <p:cNvPr id="10" name="Slide Number Placeholder 6"/>
          <p:cNvSpPr>
            <a:spLocks noGrp="1"/>
          </p:cNvSpPr>
          <p:nvPr>
            <p:ph type="sldNum" sz="quarter" idx="12"/>
          </p:nvPr>
        </p:nvSpPr>
        <p:spPr/>
        <p:txBody>
          <a:bodyPr/>
          <a:lstStyle>
            <a:lvl1pPr>
              <a:defRPr/>
            </a:lvl1pPr>
          </a:lstStyle>
          <a:p>
            <a:fld id="{3BF8234B-5D70-4BB5-A2B9-907672534964}" type="slidenum">
              <a:rPr lang="en-US" smtClean="0"/>
              <a:pPr/>
              <a:t>‹#›</a:t>
            </a:fld>
            <a:endParaRPr lang="en-US" dirty="0"/>
          </a:p>
        </p:txBody>
      </p:sp>
      <p:pic>
        <p:nvPicPr>
          <p:cNvPr id="4100" name="Picture 4" descr="C:\WINNT\Profiles\Himes_D\Desktop\logo_tall.png"/>
          <p:cNvPicPr>
            <a:picLocks noChangeAspect="1" noChangeArrowheads="1"/>
          </p:cNvPicPr>
          <p:nvPr/>
        </p:nvPicPr>
        <p:blipFill>
          <a:blip r:embed="rId2" cstate="print"/>
          <a:srcRect/>
          <a:stretch>
            <a:fillRect/>
          </a:stretch>
        </p:blipFill>
        <p:spPr bwMode="auto">
          <a:xfrm>
            <a:off x="-203200" y="6350"/>
            <a:ext cx="1236133" cy="7080250"/>
          </a:xfrm>
          <a:prstGeom prst="rect">
            <a:avLst/>
          </a:prstGeom>
          <a:noFill/>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98A611-21FD-4847-BDA8-3145D1F7BC98}"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140652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98A611-21FD-4847-BDA8-3145D1F7BC98}"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561445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98A611-21FD-4847-BDA8-3145D1F7BC98}"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2541333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98A611-21FD-4847-BDA8-3145D1F7BC98}"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23029728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98A611-21FD-4847-BDA8-3145D1F7BC98}"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4160937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98A611-21FD-4847-BDA8-3145D1F7BC98}"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14626279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98A611-21FD-4847-BDA8-3145D1F7BC98}"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8078904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8A611-21FD-4847-BDA8-3145D1F7BC98}"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37619988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8A611-21FD-4847-BDA8-3145D1F7BC98}"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50651-04C6-46E8-A1BB-00AB044358D0}" type="slidenum">
              <a:rPr lang="en-US" smtClean="0"/>
              <a:t>‹#›</a:t>
            </a:fld>
            <a:endParaRPr lang="en-US"/>
          </a:p>
        </p:txBody>
      </p:sp>
    </p:spTree>
    <p:extLst>
      <p:ext uri="{BB962C8B-B14F-4D97-AF65-F5344CB8AC3E}">
        <p14:creationId xmlns:p14="http://schemas.microsoft.com/office/powerpoint/2010/main" val="727313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AD6E09-267A-4554-91E7-0B50D5785E3D}"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90615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673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D6E09-267A-4554-91E7-0B50D5785E3D}"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28774644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AD6E09-267A-4554-91E7-0B50D5785E3D}"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0208602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AD6E09-267A-4554-91E7-0B50D5785E3D}"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30308788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AD6E09-267A-4554-91E7-0B50D5785E3D}"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71032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AD6E09-267A-4554-91E7-0B50D5785E3D}"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913524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D6E09-267A-4554-91E7-0B50D5785E3D}"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3641654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EAD6E09-267A-4554-91E7-0B50D5785E3D}"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21886022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EAD6E09-267A-4554-91E7-0B50D5785E3D}"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140141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D6E09-267A-4554-91E7-0B50D5785E3D}"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198380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D6E09-267A-4554-91E7-0B50D5785E3D}"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BDAC8-49EA-41E7-A5DE-A001FFF8C9AD}" type="slidenum">
              <a:rPr lang="en-US" smtClean="0"/>
              <a:t>‹#›</a:t>
            </a:fld>
            <a:endParaRPr lang="en-US"/>
          </a:p>
        </p:txBody>
      </p:sp>
    </p:spTree>
    <p:extLst>
      <p:ext uri="{BB962C8B-B14F-4D97-AF65-F5344CB8AC3E}">
        <p14:creationId xmlns:p14="http://schemas.microsoft.com/office/powerpoint/2010/main" val="175080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Presentation Title">
    <p:bg>
      <p:bgPr>
        <a:gradFill rotWithShape="1">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914400" y="2895600"/>
            <a:ext cx="10397067" cy="0"/>
          </a:xfrm>
          <a:prstGeom prst="line">
            <a:avLst/>
          </a:prstGeom>
          <a:noFill/>
          <a:ln w="76200">
            <a:solidFill>
              <a:srgbClr val="CE1126"/>
            </a:solidFill>
            <a:round/>
            <a:headEnd/>
            <a:tailEnd/>
          </a:ln>
        </p:spPr>
        <p:txBody>
          <a:bodyPr anchor="ctr"/>
          <a:lstStyle/>
          <a:p>
            <a:pPr>
              <a:defRPr/>
            </a:pPr>
            <a:endParaRPr lang="en-US" sz="1800" dirty="0"/>
          </a:p>
        </p:txBody>
      </p:sp>
      <p:sp>
        <p:nvSpPr>
          <p:cNvPr id="3074" name="Rectangle 2"/>
          <p:cNvSpPr>
            <a:spLocks noGrp="1" noChangeArrowheads="1"/>
          </p:cNvSpPr>
          <p:nvPr>
            <p:ph type="ctrTitle"/>
          </p:nvPr>
        </p:nvSpPr>
        <p:spPr>
          <a:xfrm>
            <a:off x="914400" y="914400"/>
            <a:ext cx="10363200" cy="1828800"/>
          </a:xfrm>
          <a:prstGeom prst="rect">
            <a:avLst/>
          </a:prstGeom>
        </p:spPr>
        <p:txBody>
          <a:bodyPr anchor="b"/>
          <a:lstStyle>
            <a:lvl1pPr>
              <a:spcBef>
                <a:spcPts val="0"/>
              </a:spcBef>
              <a:defRPr sz="4400" baseline="0">
                <a:solidFill>
                  <a:schemeClr val="bg1"/>
                </a:solidFill>
                <a:latin typeface="Tahoma" pitchFamily="34" charset="0"/>
                <a:cs typeface="Tahoma" pitchFamily="34" charset="0"/>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828800" y="3124200"/>
            <a:ext cx="8534400" cy="3581400"/>
          </a:xfrm>
          <a:prstGeom prst="rect">
            <a:avLst/>
          </a:prstGeom>
        </p:spPr>
        <p:txBody>
          <a:bodyPr/>
          <a:lstStyle>
            <a:lvl1pPr marL="0" indent="0" algn="ctr">
              <a:spcBef>
                <a:spcPts val="0"/>
              </a:spcBef>
              <a:buFont typeface="Wingdings" pitchFamily="2" charset="2"/>
              <a:buNone/>
              <a:defRPr sz="3600" b="1">
                <a:solidFill>
                  <a:schemeClr val="bg1"/>
                </a:solidFill>
                <a:latin typeface="Tahoma" pitchFamily="34" charset="0"/>
                <a:cs typeface="Tahoma" pitchFamily="34" charset="0"/>
              </a:defRPr>
            </a:lvl1pPr>
          </a:lstStyle>
          <a:p>
            <a:r>
              <a:rPr lang="en-US"/>
              <a:t>Click to edit Master subtitle style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604E2A4-81AE-4298-9A3C-C45C1AB1F675}"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2045584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4E2A4-81AE-4298-9A3C-C45C1AB1F675}"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4262860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04E2A4-81AE-4298-9A3C-C45C1AB1F675}"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3894800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04E2A4-81AE-4298-9A3C-C45C1AB1F675}"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3915402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04E2A4-81AE-4298-9A3C-C45C1AB1F675}"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9472918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04E2A4-81AE-4298-9A3C-C45C1AB1F675}"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2589181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04E2A4-81AE-4298-9A3C-C45C1AB1F675}"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2659194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04E2A4-81AE-4298-9A3C-C45C1AB1F675}"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17591013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04E2A4-81AE-4298-9A3C-C45C1AB1F675}"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18840728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04E2A4-81AE-4298-9A3C-C45C1AB1F675}"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4D3D3-62B5-4C33-9D4F-F2FD9D19AF99}" type="slidenum">
              <a:rPr lang="en-US" smtClean="0"/>
              <a:t>‹#›</a:t>
            </a:fld>
            <a:endParaRPr lang="en-US"/>
          </a:p>
        </p:txBody>
      </p:sp>
    </p:spTree>
    <p:extLst>
      <p:ext uri="{BB962C8B-B14F-4D97-AF65-F5344CB8AC3E}">
        <p14:creationId xmlns:p14="http://schemas.microsoft.com/office/powerpoint/2010/main" val="3112428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2.ti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8.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9.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0.jp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9200" y="274638"/>
            <a:ext cx="10363200" cy="10969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title</a:t>
            </a:r>
          </a:p>
        </p:txBody>
      </p:sp>
      <p:sp>
        <p:nvSpPr>
          <p:cNvPr id="1027" name="Text Placeholder 2"/>
          <p:cNvSpPr>
            <a:spLocks noGrp="1"/>
          </p:cNvSpPr>
          <p:nvPr>
            <p:ph type="body" idx="1"/>
          </p:nvPr>
        </p:nvSpPr>
        <p:spPr bwMode="auto">
          <a:xfrm>
            <a:off x="1219200" y="1752601"/>
            <a:ext cx="103632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 (not recommended)</a:t>
            </a:r>
          </a:p>
          <a:p>
            <a:pPr lvl="4"/>
            <a:endParaRPr lang="en-US"/>
          </a:p>
          <a:p>
            <a:pPr lvl="3"/>
            <a:endParaRPr lang="en-US"/>
          </a:p>
        </p:txBody>
      </p:sp>
      <p:sp>
        <p:nvSpPr>
          <p:cNvPr id="4" name="Date Placeholder 3"/>
          <p:cNvSpPr>
            <a:spLocks noGrp="1"/>
          </p:cNvSpPr>
          <p:nvPr>
            <p:ph type="dt" sz="half" idx="2"/>
          </p:nvPr>
        </p:nvSpPr>
        <p:spPr>
          <a:xfrm>
            <a:off x="9144000" y="6324601"/>
            <a:ext cx="1524000" cy="365125"/>
          </a:xfrm>
          <a:prstGeom prst="rect">
            <a:avLst/>
          </a:prstGeom>
        </p:spPr>
        <p:txBody>
          <a:bodyPr vert="horz" lIns="91440" tIns="45720" rIns="91440" bIns="45720" rtlCol="0" anchor="ctr"/>
          <a:lstStyle>
            <a:lvl1pPr algn="l" fontAlgn="auto">
              <a:spcBef>
                <a:spcPts val="0"/>
              </a:spcBef>
              <a:spcAft>
                <a:spcPts val="0"/>
              </a:spcAft>
              <a:defRPr sz="1200">
                <a:solidFill>
                  <a:srgbClr val="192168"/>
                </a:solidFill>
                <a:latin typeface="Verdana" pitchFamily="34" charset="0"/>
                <a:cs typeface="Tahoma" pitchFamily="34" charset="0"/>
              </a:defRPr>
            </a:lvl1pPr>
          </a:lstStyle>
          <a:p>
            <a:endParaRPr lang="en-US" dirty="0"/>
          </a:p>
        </p:txBody>
      </p:sp>
      <p:sp>
        <p:nvSpPr>
          <p:cNvPr id="5" name="Footer Placeholder 4"/>
          <p:cNvSpPr>
            <a:spLocks noGrp="1"/>
          </p:cNvSpPr>
          <p:nvPr>
            <p:ph type="ftr" sz="quarter" idx="3"/>
          </p:nvPr>
        </p:nvSpPr>
        <p:spPr>
          <a:xfrm>
            <a:off x="1219200" y="6324601"/>
            <a:ext cx="7924800" cy="365125"/>
          </a:xfrm>
          <a:prstGeom prst="rect">
            <a:avLst/>
          </a:prstGeom>
        </p:spPr>
        <p:txBody>
          <a:bodyPr vert="horz" lIns="91440" tIns="45720" rIns="91440" bIns="45720" rtlCol="0" anchor="ctr">
            <a:normAutofit/>
          </a:bodyPr>
          <a:lstStyle>
            <a:lvl1pPr algn="l" fontAlgn="auto">
              <a:spcBef>
                <a:spcPts val="0"/>
              </a:spcBef>
              <a:spcAft>
                <a:spcPts val="0"/>
              </a:spcAft>
              <a:defRPr sz="1200">
                <a:solidFill>
                  <a:srgbClr val="192168"/>
                </a:solidFill>
                <a:latin typeface="Verdana" pitchFamily="34" charset="0"/>
                <a:cs typeface="Tahoma" pitchFamily="34" charset="0"/>
              </a:defRPr>
            </a:lvl1pPr>
          </a:lstStyle>
          <a:p>
            <a:endParaRPr lang="en-US" dirty="0"/>
          </a:p>
        </p:txBody>
      </p:sp>
      <p:sp>
        <p:nvSpPr>
          <p:cNvPr id="6" name="Slide Number Placeholder 5"/>
          <p:cNvSpPr>
            <a:spLocks noGrp="1"/>
          </p:cNvSpPr>
          <p:nvPr>
            <p:ph type="sldNum" sz="quarter" idx="4"/>
          </p:nvPr>
        </p:nvSpPr>
        <p:spPr>
          <a:xfrm>
            <a:off x="10668000" y="6324601"/>
            <a:ext cx="914400" cy="365125"/>
          </a:xfrm>
          <a:prstGeom prst="rect">
            <a:avLst/>
          </a:prstGeom>
        </p:spPr>
        <p:txBody>
          <a:bodyPr vert="horz" lIns="91440" tIns="45720" rIns="91440" bIns="45720" rtlCol="0" anchor="ctr"/>
          <a:lstStyle>
            <a:lvl1pPr algn="r" fontAlgn="auto">
              <a:spcBef>
                <a:spcPts val="0"/>
              </a:spcBef>
              <a:spcAft>
                <a:spcPts val="0"/>
              </a:spcAft>
              <a:defRPr sz="1200">
                <a:solidFill>
                  <a:srgbClr val="192168"/>
                </a:solidFill>
                <a:latin typeface="Verdana" pitchFamily="34" charset="0"/>
                <a:cs typeface="Tahoma" pitchFamily="34" charset="0"/>
              </a:defRPr>
            </a:lvl1pPr>
          </a:lstStyle>
          <a:p>
            <a:fld id="{3BF8234B-5D70-4BB5-A2B9-907672534964}" type="slidenum">
              <a:rPr lang="en-US" smtClean="0"/>
              <a:pPr/>
              <a:t>‹#›</a:t>
            </a:fld>
            <a:endParaRPr lang="en-US" dirty="0"/>
          </a:p>
        </p:txBody>
      </p:sp>
      <p:sp>
        <p:nvSpPr>
          <p:cNvPr id="10" name="Text Box 26"/>
          <p:cNvSpPr txBox="1">
            <a:spLocks noChangeArrowheads="1"/>
          </p:cNvSpPr>
          <p:nvPr/>
        </p:nvSpPr>
        <p:spPr bwMode="auto">
          <a:xfrm>
            <a:off x="169" y="0"/>
            <a:ext cx="1015985" cy="6857394"/>
          </a:xfrm>
          <a:prstGeom prst="rect">
            <a:avLst/>
          </a:prstGeom>
          <a:gradFill>
            <a:gsLst>
              <a:gs pos="0">
                <a:srgbClr val="192168"/>
              </a:gs>
              <a:gs pos="26000">
                <a:srgbClr val="192168">
                  <a:alpha val="79000"/>
                </a:srgbClr>
              </a:gs>
              <a:gs pos="78000">
                <a:srgbClr val="969EE6">
                  <a:alpha val="68000"/>
                </a:srgbClr>
              </a:gs>
              <a:gs pos="100000">
                <a:srgbClr val="CACEF2">
                  <a:alpha val="61000"/>
                </a:srgbClr>
              </a:gs>
            </a:gsLst>
            <a:lin ang="5400000" scaled="1"/>
          </a:gradFill>
          <a:ln w="9525">
            <a:noFill/>
            <a:miter lim="800000"/>
            <a:headEnd/>
            <a:tailEnd/>
          </a:ln>
        </p:spPr>
        <p:txBody>
          <a:bodyPr lIns="18288" rIns="18288"/>
          <a:lstStyle/>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3600" b="1" dirty="0">
              <a:solidFill>
                <a:srgbClr val="0000FF"/>
              </a:solidFill>
              <a:latin typeface="AvantGarde" pitchFamily="34" charset="0"/>
            </a:endParaRPr>
          </a:p>
          <a:p>
            <a:pPr>
              <a:defRPr/>
            </a:pPr>
            <a:endParaRPr lang="en-US" sz="2000" b="1" dirty="0">
              <a:solidFill>
                <a:srgbClr val="0000FF"/>
              </a:solidFill>
              <a:latin typeface="AvantGarde" pitchFamily="34" charset="0"/>
            </a:endParaRPr>
          </a:p>
          <a:p>
            <a:pPr algn="ctr">
              <a:defRPr/>
            </a:pPr>
            <a:endParaRPr lang="en-US" sz="900" b="1" dirty="0">
              <a:solidFill>
                <a:schemeClr val="bg1"/>
              </a:solidFill>
              <a:latin typeface="Bookman" pitchFamily="18" charset="0"/>
            </a:endParaRPr>
          </a:p>
          <a:p>
            <a:pPr algn="ctr">
              <a:defRPr/>
            </a:pPr>
            <a:endParaRPr lang="en-US" sz="1000" b="1" i="1" dirty="0">
              <a:solidFill>
                <a:schemeClr val="bg1"/>
              </a:solidFill>
            </a:endParaRPr>
          </a:p>
        </p:txBody>
      </p:sp>
      <p:sp>
        <p:nvSpPr>
          <p:cNvPr id="11" name="Line 15"/>
          <p:cNvSpPr>
            <a:spLocks noChangeShapeType="1"/>
          </p:cNvSpPr>
          <p:nvPr/>
        </p:nvSpPr>
        <p:spPr bwMode="auto">
          <a:xfrm flipV="1">
            <a:off x="0" y="1524000"/>
            <a:ext cx="11582400" cy="0"/>
          </a:xfrm>
          <a:prstGeom prst="line">
            <a:avLst/>
          </a:prstGeom>
          <a:noFill/>
          <a:ln w="76200">
            <a:solidFill>
              <a:srgbClr val="CE1126"/>
            </a:solidFill>
            <a:round/>
            <a:headEnd/>
            <a:tailEnd/>
          </a:ln>
          <a:effectLst/>
        </p:spPr>
        <p:txBody>
          <a:bodyPr anchor="ctr"/>
          <a:lstStyle/>
          <a:p>
            <a:pPr>
              <a:defRPr/>
            </a:pPr>
            <a:endParaRPr lang="en-US" sz="1800" dirty="0"/>
          </a:p>
        </p:txBody>
      </p:sp>
      <p:pic>
        <p:nvPicPr>
          <p:cNvPr id="2" name="Picture 2" descr="C:\WINNT\Profiles\Himes_D\Desktop\logo_vert.png"/>
          <p:cNvPicPr>
            <a:picLocks noChangeAspect="1" noChangeArrowheads="1"/>
          </p:cNvPicPr>
          <p:nvPr/>
        </p:nvPicPr>
        <p:blipFill>
          <a:blip r:embed="rId10" cstate="print"/>
          <a:srcRect/>
          <a:stretch>
            <a:fillRect/>
          </a:stretch>
        </p:blipFill>
        <p:spPr bwMode="auto">
          <a:xfrm>
            <a:off x="0" y="5993504"/>
            <a:ext cx="956733" cy="864496"/>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80" r:id="rId8"/>
  </p:sldLayoutIdLst>
  <p:hf hdr="0" ftr="0" dt="0"/>
  <p:txStyles>
    <p:titleStyle>
      <a:lvl1pPr algn="ctr" rtl="0" eaLnBrk="1" fontAlgn="base" hangingPunct="1">
        <a:spcBef>
          <a:spcPct val="0"/>
        </a:spcBef>
        <a:spcAft>
          <a:spcPct val="0"/>
        </a:spcAft>
        <a:defRPr sz="4400" b="1" kern="1200">
          <a:solidFill>
            <a:srgbClr val="192168"/>
          </a:solidFill>
          <a:latin typeface="Tahoma" pitchFamily="34" charset="0"/>
          <a:ea typeface="+mj-ea"/>
          <a:cs typeface="Tahoma" pitchFamily="34" charset="0"/>
        </a:defRPr>
      </a:lvl1pPr>
      <a:lvl2pPr algn="ctr" rtl="0" eaLnBrk="1" fontAlgn="base" hangingPunct="1">
        <a:spcBef>
          <a:spcPct val="0"/>
        </a:spcBef>
        <a:spcAft>
          <a:spcPct val="0"/>
        </a:spcAft>
        <a:defRPr sz="4400" b="1">
          <a:solidFill>
            <a:srgbClr val="192168"/>
          </a:solidFill>
          <a:latin typeface="Tahoma" pitchFamily="34" charset="0"/>
          <a:cs typeface="Tahoma" pitchFamily="34" charset="0"/>
        </a:defRPr>
      </a:lvl2pPr>
      <a:lvl3pPr algn="ctr" rtl="0" eaLnBrk="1" fontAlgn="base" hangingPunct="1">
        <a:spcBef>
          <a:spcPct val="0"/>
        </a:spcBef>
        <a:spcAft>
          <a:spcPct val="0"/>
        </a:spcAft>
        <a:defRPr sz="4400" b="1">
          <a:solidFill>
            <a:srgbClr val="192168"/>
          </a:solidFill>
          <a:latin typeface="Tahoma" pitchFamily="34" charset="0"/>
          <a:cs typeface="Tahoma" pitchFamily="34" charset="0"/>
        </a:defRPr>
      </a:lvl3pPr>
      <a:lvl4pPr algn="ctr" rtl="0" eaLnBrk="1" fontAlgn="base" hangingPunct="1">
        <a:spcBef>
          <a:spcPct val="0"/>
        </a:spcBef>
        <a:spcAft>
          <a:spcPct val="0"/>
        </a:spcAft>
        <a:defRPr sz="4400" b="1">
          <a:solidFill>
            <a:srgbClr val="192168"/>
          </a:solidFill>
          <a:latin typeface="Tahoma" pitchFamily="34" charset="0"/>
          <a:cs typeface="Tahoma" pitchFamily="34" charset="0"/>
        </a:defRPr>
      </a:lvl4pPr>
      <a:lvl5pPr algn="ctr" rtl="0" eaLnBrk="1" fontAlgn="base" hangingPunct="1">
        <a:spcBef>
          <a:spcPct val="0"/>
        </a:spcBef>
        <a:spcAft>
          <a:spcPct val="0"/>
        </a:spcAft>
        <a:defRPr sz="4400" b="1">
          <a:solidFill>
            <a:srgbClr val="192168"/>
          </a:solidFill>
          <a:latin typeface="Tahoma" pitchFamily="34" charset="0"/>
          <a:cs typeface="Tahoma" pitchFamily="34" charset="0"/>
        </a:defRPr>
      </a:lvl5pPr>
      <a:lvl6pPr marL="457200" algn="ctr" rtl="0" eaLnBrk="1" fontAlgn="base" hangingPunct="1">
        <a:spcBef>
          <a:spcPct val="0"/>
        </a:spcBef>
        <a:spcAft>
          <a:spcPct val="0"/>
        </a:spcAft>
        <a:defRPr sz="4400" b="1">
          <a:solidFill>
            <a:schemeClr val="bg1"/>
          </a:solidFill>
          <a:latin typeface="Tahoma" pitchFamily="34" charset="0"/>
          <a:cs typeface="Tahoma" pitchFamily="34" charset="0"/>
        </a:defRPr>
      </a:lvl6pPr>
      <a:lvl7pPr marL="914400" algn="ctr" rtl="0" eaLnBrk="1" fontAlgn="base" hangingPunct="1">
        <a:spcBef>
          <a:spcPct val="0"/>
        </a:spcBef>
        <a:spcAft>
          <a:spcPct val="0"/>
        </a:spcAft>
        <a:defRPr sz="4400" b="1">
          <a:solidFill>
            <a:schemeClr val="bg1"/>
          </a:solidFill>
          <a:latin typeface="Tahoma" pitchFamily="34" charset="0"/>
          <a:cs typeface="Tahoma" pitchFamily="34" charset="0"/>
        </a:defRPr>
      </a:lvl7pPr>
      <a:lvl8pPr marL="1371600" algn="ctr" rtl="0" eaLnBrk="1" fontAlgn="base" hangingPunct="1">
        <a:spcBef>
          <a:spcPct val="0"/>
        </a:spcBef>
        <a:spcAft>
          <a:spcPct val="0"/>
        </a:spcAft>
        <a:defRPr sz="4400" b="1">
          <a:solidFill>
            <a:schemeClr val="bg1"/>
          </a:solidFill>
          <a:latin typeface="Tahoma" pitchFamily="34" charset="0"/>
          <a:cs typeface="Tahoma" pitchFamily="34" charset="0"/>
        </a:defRPr>
      </a:lvl8pPr>
      <a:lvl9pPr marL="1828800" algn="ctr" rtl="0" eaLnBrk="1" fontAlgn="base" hangingPunct="1">
        <a:spcBef>
          <a:spcPct val="0"/>
        </a:spcBef>
        <a:spcAft>
          <a:spcPct val="0"/>
        </a:spcAft>
        <a:defRPr sz="4400" b="1">
          <a:solidFill>
            <a:schemeClr val="bg1"/>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Clr>
          <a:srgbClr val="CE1126"/>
        </a:buClr>
        <a:buSzPct val="80000"/>
        <a:buFont typeface="Wingdings" pitchFamily="2" charset="2"/>
        <a:buChar char=""/>
        <a:defRPr sz="3200" kern="1200">
          <a:solidFill>
            <a:srgbClr val="192168"/>
          </a:solidFill>
          <a:latin typeface="Tahoma" pitchFamily="34" charset="0"/>
          <a:ea typeface="+mn-ea"/>
          <a:cs typeface="Tahoma" pitchFamily="34" charset="0"/>
        </a:defRPr>
      </a:lvl1pPr>
      <a:lvl2pPr marL="742950" indent="-285750" algn="l" rtl="0" eaLnBrk="1" fontAlgn="base" hangingPunct="1">
        <a:spcBef>
          <a:spcPct val="20000"/>
        </a:spcBef>
        <a:spcAft>
          <a:spcPct val="0"/>
        </a:spcAft>
        <a:buClr>
          <a:srgbClr val="CE1126"/>
        </a:buClr>
        <a:buFont typeface="Wingdings 3" pitchFamily="18" charset="2"/>
        <a:buChar char=""/>
        <a:defRPr sz="2800" kern="1200">
          <a:solidFill>
            <a:srgbClr val="192168"/>
          </a:solidFill>
          <a:latin typeface="Tahoma" pitchFamily="34" charset="0"/>
          <a:ea typeface="+mn-ea"/>
          <a:cs typeface="Tahoma" pitchFamily="34" charset="0"/>
        </a:defRPr>
      </a:lvl2pPr>
      <a:lvl3pPr marL="1143000" indent="-228600" algn="l" rtl="0" eaLnBrk="1" fontAlgn="base" hangingPunct="1">
        <a:spcBef>
          <a:spcPct val="20000"/>
        </a:spcBef>
        <a:spcAft>
          <a:spcPct val="0"/>
        </a:spcAft>
        <a:buClr>
          <a:srgbClr val="CE1126"/>
        </a:buClr>
        <a:buFont typeface="Calibri" pitchFamily="34" charset="0"/>
        <a:buChar char="–"/>
        <a:defRPr sz="2400" kern="1200">
          <a:solidFill>
            <a:srgbClr val="192168"/>
          </a:solidFill>
          <a:latin typeface="Tahoma" pitchFamily="34" charset="0"/>
          <a:ea typeface="+mn-ea"/>
          <a:cs typeface="Tahoma" pitchFamily="34" charset="0"/>
        </a:defRPr>
      </a:lvl3pPr>
      <a:lvl4pPr marL="1600200" indent="-228600" algn="l" rtl="0" eaLnBrk="1" fontAlgn="base" hangingPunct="1">
        <a:spcBef>
          <a:spcPct val="20000"/>
        </a:spcBef>
        <a:spcAft>
          <a:spcPct val="0"/>
        </a:spcAft>
        <a:buClr>
          <a:srgbClr val="CE1126"/>
        </a:buClr>
        <a:buSzPct val="125000"/>
        <a:buFont typeface="Arial" charset="0"/>
        <a:buChar char="•"/>
        <a:defRPr sz="2000" kern="1200">
          <a:solidFill>
            <a:srgbClr val="192168"/>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Wingdings" pitchFamily="2" charset="2"/>
        <a:buChar char="v"/>
        <a:defRPr sz="2000" kern="1200">
          <a:solidFill>
            <a:srgbClr val="000000"/>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4E2A4-81AE-4298-9A3C-C45C1AB1F675}"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4D3D3-62B5-4C33-9D4F-F2FD9D19AF99}" type="slidenum">
              <a:rPr lang="en-US" smtClean="0"/>
              <a:t>‹#›</a:t>
            </a:fld>
            <a:endParaRPr lang="en-US"/>
          </a:p>
        </p:txBody>
      </p:sp>
    </p:spTree>
    <p:extLst>
      <p:ext uri="{BB962C8B-B14F-4D97-AF65-F5344CB8AC3E}">
        <p14:creationId xmlns:p14="http://schemas.microsoft.com/office/powerpoint/2010/main" val="401709496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1DBBCB-21F2-4EB6-9F5B-83399EB61DB3}"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E2264-9DE8-47A2-893A-4CF73C64775D}" type="slidenum">
              <a:rPr lang="en-US" smtClean="0"/>
              <a:t>‹#›</a:t>
            </a:fld>
            <a:endParaRPr lang="en-US"/>
          </a:p>
        </p:txBody>
      </p:sp>
    </p:spTree>
    <p:extLst>
      <p:ext uri="{BB962C8B-B14F-4D97-AF65-F5344CB8AC3E}">
        <p14:creationId xmlns:p14="http://schemas.microsoft.com/office/powerpoint/2010/main" val="361530206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192168"/>
            </a:gs>
            <a:gs pos="54000">
              <a:srgbClr val="192168">
                <a:alpha val="89000"/>
              </a:srgbClr>
            </a:gs>
            <a:gs pos="100000">
              <a:srgbClr val="969EE6">
                <a:alpha val="50000"/>
              </a:srgbClr>
            </a:gs>
          </a:gsLst>
          <a:lin ang="5400000" scaled="1"/>
        </a:gradFill>
        <a:effectLst/>
      </p:bgPr>
    </p:bg>
    <p:spTree>
      <p:nvGrpSpPr>
        <p:cNvPr id="1" name=""/>
        <p:cNvGrpSpPr/>
        <p:nvPr/>
      </p:nvGrpSpPr>
      <p:grpSpPr>
        <a:xfrm>
          <a:off x="0" y="0"/>
          <a:ext cx="0" cy="0"/>
          <a:chOff x="0" y="0"/>
          <a:chExt cx="0" cy="0"/>
        </a:xfrm>
      </p:grpSpPr>
      <p:pic>
        <p:nvPicPr>
          <p:cNvPr id="3074" name="Picture 2" descr="C:\WINNT\Profiles\Himes_D\Desktop\logo_wide.png"/>
          <p:cNvPicPr>
            <a:picLocks noChangeAspect="1" noChangeArrowheads="1"/>
          </p:cNvPicPr>
          <p:nvPr/>
        </p:nvPicPr>
        <p:blipFill>
          <a:blip r:embed="rId5" cstate="print"/>
          <a:srcRect/>
          <a:stretch>
            <a:fillRect/>
          </a:stretch>
        </p:blipFill>
        <p:spPr bwMode="auto">
          <a:xfrm>
            <a:off x="0" y="5370512"/>
            <a:ext cx="12192000" cy="1487488"/>
          </a:xfrm>
          <a:prstGeom prst="rect">
            <a:avLst/>
          </a:prstGeom>
          <a:noFill/>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Lst>
  <p:hf hdr="0" ftr="0" dt="0"/>
  <p:txStyles>
    <p:titleStyle>
      <a:lvl1pPr algn="ctr" rtl="0" eaLnBrk="1" fontAlgn="base" hangingPunct="1">
        <a:spcBef>
          <a:spcPct val="0"/>
        </a:spcBef>
        <a:spcAft>
          <a:spcPct val="0"/>
        </a:spcAft>
        <a:defRPr sz="4400" kern="1200">
          <a:solidFill>
            <a:schemeClr val="tx1"/>
          </a:solidFill>
          <a:latin typeface="Tahoma" pitchFamily="34" charset="0"/>
          <a:ea typeface="+mj-ea"/>
          <a:cs typeface="Tahoma" pitchFamily="34" charset="0"/>
        </a:defRPr>
      </a:lvl1pPr>
      <a:lvl2pPr algn="ctr" rtl="0" eaLnBrk="1" fontAlgn="base" hangingPunct="1">
        <a:spcBef>
          <a:spcPct val="0"/>
        </a:spcBef>
        <a:spcAft>
          <a:spcPct val="0"/>
        </a:spcAft>
        <a:defRPr sz="4400">
          <a:solidFill>
            <a:schemeClr val="tx1"/>
          </a:solidFill>
          <a:latin typeface="Tahoma" pitchFamily="34" charset="0"/>
          <a:cs typeface="Tahoma" pitchFamily="34" charset="0"/>
        </a:defRPr>
      </a:lvl2pPr>
      <a:lvl3pPr algn="ctr" rtl="0" eaLnBrk="1" fontAlgn="base" hangingPunct="1">
        <a:spcBef>
          <a:spcPct val="0"/>
        </a:spcBef>
        <a:spcAft>
          <a:spcPct val="0"/>
        </a:spcAft>
        <a:defRPr sz="4400">
          <a:solidFill>
            <a:schemeClr val="tx1"/>
          </a:solidFill>
          <a:latin typeface="Tahoma" pitchFamily="34" charset="0"/>
          <a:cs typeface="Tahoma" pitchFamily="34" charset="0"/>
        </a:defRPr>
      </a:lvl3pPr>
      <a:lvl4pPr algn="ctr" rtl="0" eaLnBrk="1" fontAlgn="base" hangingPunct="1">
        <a:spcBef>
          <a:spcPct val="0"/>
        </a:spcBef>
        <a:spcAft>
          <a:spcPct val="0"/>
        </a:spcAft>
        <a:defRPr sz="4400">
          <a:solidFill>
            <a:schemeClr val="tx1"/>
          </a:solidFill>
          <a:latin typeface="Tahoma" pitchFamily="34" charset="0"/>
          <a:cs typeface="Tahoma" pitchFamily="34" charset="0"/>
        </a:defRPr>
      </a:lvl4pPr>
      <a:lvl5pPr algn="ctr" rtl="0" eaLnBrk="1" fontAlgn="base" hangingPunct="1">
        <a:spcBef>
          <a:spcPct val="0"/>
        </a:spcBef>
        <a:spcAft>
          <a:spcPct val="0"/>
        </a:spcAft>
        <a:defRPr sz="4400">
          <a:solidFill>
            <a:schemeClr val="tx1"/>
          </a:solidFill>
          <a:latin typeface="Tahoma" pitchFamily="34" charset="0"/>
          <a:cs typeface="Tahoma" pitchFamily="34" charset="0"/>
        </a:defRPr>
      </a:lvl5pPr>
      <a:lvl6pPr marL="457200" algn="ctr" rtl="0" eaLnBrk="1" fontAlgn="base" hangingPunct="1">
        <a:spcBef>
          <a:spcPct val="0"/>
        </a:spcBef>
        <a:spcAft>
          <a:spcPct val="0"/>
        </a:spcAft>
        <a:defRPr sz="4400">
          <a:solidFill>
            <a:schemeClr val="tx1"/>
          </a:solidFill>
          <a:latin typeface="Tahoma" pitchFamily="34" charset="0"/>
          <a:cs typeface="Tahoma" pitchFamily="34" charset="0"/>
        </a:defRPr>
      </a:lvl6pPr>
      <a:lvl7pPr marL="914400" algn="ctr" rtl="0" eaLnBrk="1" fontAlgn="base" hangingPunct="1">
        <a:spcBef>
          <a:spcPct val="0"/>
        </a:spcBef>
        <a:spcAft>
          <a:spcPct val="0"/>
        </a:spcAft>
        <a:defRPr sz="4400">
          <a:solidFill>
            <a:schemeClr val="tx1"/>
          </a:solidFill>
          <a:latin typeface="Tahoma" pitchFamily="34" charset="0"/>
          <a:cs typeface="Tahoma" pitchFamily="34" charset="0"/>
        </a:defRPr>
      </a:lvl7pPr>
      <a:lvl8pPr marL="1371600" algn="ctr" rtl="0" eaLnBrk="1" fontAlgn="base" hangingPunct="1">
        <a:spcBef>
          <a:spcPct val="0"/>
        </a:spcBef>
        <a:spcAft>
          <a:spcPct val="0"/>
        </a:spcAft>
        <a:defRPr sz="4400">
          <a:solidFill>
            <a:schemeClr val="tx1"/>
          </a:solidFill>
          <a:latin typeface="Tahoma" pitchFamily="34" charset="0"/>
          <a:cs typeface="Tahoma" pitchFamily="34" charset="0"/>
        </a:defRPr>
      </a:lvl8pPr>
      <a:lvl9pPr marL="1828800" algn="ctr" rtl="0" eaLnBrk="1" fontAlgn="base" hangingPunct="1">
        <a:spcBef>
          <a:spcPct val="0"/>
        </a:spcBef>
        <a:spcAft>
          <a:spcPct val="0"/>
        </a:spcAft>
        <a:defRPr sz="4400">
          <a:solidFill>
            <a:schemeClr val="tx1"/>
          </a:solidFill>
          <a:latin typeface="Tahoma" pitchFamily="34" charset="0"/>
          <a:cs typeface="Tahoma"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Tahoma" pitchFamily="34" charset="0"/>
          <a:ea typeface="+mn-ea"/>
          <a:cs typeface="Tahoma" pitchFamily="34"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234B-5D70-4BB5-A2B9-907672534964}" type="slidenum">
              <a:rPr lang="en-US" smtClean="0"/>
              <a:pPr/>
              <a:t>‹#›</a:t>
            </a:fld>
            <a:endParaRPr lang="en-US" dirty="0"/>
          </a:p>
        </p:txBody>
      </p:sp>
    </p:spTree>
    <p:extLst>
      <p:ext uri="{BB962C8B-B14F-4D97-AF65-F5344CB8AC3E}">
        <p14:creationId xmlns:p14="http://schemas.microsoft.com/office/powerpoint/2010/main" val="71297926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6BB17-CDBA-48E5-A17E-D3CD7ED56DB9}"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38E47-16D6-4898-A776-3713289C24F3}" type="slidenum">
              <a:rPr lang="en-US" smtClean="0"/>
              <a:t>‹#›</a:t>
            </a:fld>
            <a:endParaRPr lang="en-US"/>
          </a:p>
        </p:txBody>
      </p:sp>
    </p:spTree>
    <p:extLst>
      <p:ext uri="{BB962C8B-B14F-4D97-AF65-F5344CB8AC3E}">
        <p14:creationId xmlns:p14="http://schemas.microsoft.com/office/powerpoint/2010/main" val="246001093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0B427-D54D-4F8F-9A9B-D0F09E7099E1}"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F58E7-2DCD-4B74-B3DF-0E30355BE0DB}" type="slidenum">
              <a:rPr lang="en-US" smtClean="0"/>
              <a:t>‹#›</a:t>
            </a:fld>
            <a:endParaRPr lang="en-US"/>
          </a:p>
        </p:txBody>
      </p:sp>
    </p:spTree>
    <p:extLst>
      <p:ext uri="{BB962C8B-B14F-4D97-AF65-F5344CB8AC3E}">
        <p14:creationId xmlns:p14="http://schemas.microsoft.com/office/powerpoint/2010/main" val="324310844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C3523-6104-498D-8D5A-E4550E407E2E}"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3925C-B2E9-47F8-8E2A-26FC94C4EC92}" type="slidenum">
              <a:rPr lang="en-US" smtClean="0"/>
              <a:t>‹#›</a:t>
            </a:fld>
            <a:endParaRPr lang="en-US"/>
          </a:p>
        </p:txBody>
      </p:sp>
    </p:spTree>
    <p:extLst>
      <p:ext uri="{BB962C8B-B14F-4D97-AF65-F5344CB8AC3E}">
        <p14:creationId xmlns:p14="http://schemas.microsoft.com/office/powerpoint/2010/main" val="316235683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C77D1-B803-4C89-8A03-FA2744F9586E}"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0C6C9-DCAA-4456-B404-DE6EAF8C6354}" type="slidenum">
              <a:rPr lang="en-US" smtClean="0"/>
              <a:t>‹#›</a:t>
            </a:fld>
            <a:endParaRPr lang="en-US"/>
          </a:p>
        </p:txBody>
      </p:sp>
    </p:spTree>
    <p:extLst>
      <p:ext uri="{BB962C8B-B14F-4D97-AF65-F5344CB8AC3E}">
        <p14:creationId xmlns:p14="http://schemas.microsoft.com/office/powerpoint/2010/main" val="384832630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98A611-21FD-4847-BDA8-3145D1F7BC98}"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50651-04C6-46E8-A1BB-00AB044358D0}" type="slidenum">
              <a:rPr lang="en-US" smtClean="0"/>
              <a:t>‹#›</a:t>
            </a:fld>
            <a:endParaRPr lang="en-US"/>
          </a:p>
        </p:txBody>
      </p:sp>
    </p:spTree>
    <p:extLst>
      <p:ext uri="{BB962C8B-B14F-4D97-AF65-F5344CB8AC3E}">
        <p14:creationId xmlns:p14="http://schemas.microsoft.com/office/powerpoint/2010/main" val="44806374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D6E09-267A-4554-91E7-0B50D5785E3D}" type="datetimeFigureOut">
              <a:rPr lang="en-US" smtClean="0"/>
              <a:t>6/9/2019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BDAC8-49EA-41E7-A5DE-A001FFF8C9AD}" type="slidenum">
              <a:rPr lang="en-US" smtClean="0"/>
              <a:t>‹#›</a:t>
            </a:fld>
            <a:endParaRPr lang="en-US"/>
          </a:p>
        </p:txBody>
      </p:sp>
    </p:spTree>
    <p:extLst>
      <p:ext uri="{BB962C8B-B14F-4D97-AF65-F5344CB8AC3E}">
        <p14:creationId xmlns:p14="http://schemas.microsoft.com/office/powerpoint/2010/main" val="424160768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91.xml"/><Relationship Id="rId4" Type="http://schemas.openxmlformats.org/officeDocument/2006/relationships/hyperlink" Target="http://starkreality.ning.com/profiles/blog/list?page=2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91.xml"/><Relationship Id="rId4" Type="http://schemas.openxmlformats.org/officeDocument/2006/relationships/hyperlink" Target="http://commons.wikimedia.org/wiki/file:handshake_icon_green-blue.sv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hyperlink" Target="http://www.tonybates.ca/2010/08/15/e-learning-quality-assurance-standards-organizations-and-research/"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91.xml"/><Relationship Id="rId4" Type="http://schemas.openxmlformats.org/officeDocument/2006/relationships/hyperlink" Target="http://www.razumny.no/2008/05/problems-accessing-local-drives-in-citrix/"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91.xml"/><Relationship Id="rId4" Type="http://schemas.openxmlformats.org/officeDocument/2006/relationships/hyperlink" Target="http://technofaq.org/posts/2016/05/protecting-your-company-from-the-threat-of-viruses-and-malwa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91.xml"/><Relationship Id="rId4" Type="http://schemas.openxmlformats.org/officeDocument/2006/relationships/hyperlink" Target="https://www.pressenza.com/es/2016/05/31225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91.xml"/><Relationship Id="rId4" Type="http://schemas.openxmlformats.org/officeDocument/2006/relationships/hyperlink" Target="http://clavesdesalud.blogspot.com/2010/10/manzanas-peras-y-jazmines.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91.xml"/><Relationship Id="rId4" Type="http://schemas.openxmlformats.org/officeDocument/2006/relationships/hyperlink" Target="http://bizzbangbuzz.blogspot.com/2010_01_01_archiv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1.xml"/><Relationship Id="rId4" Type="http://schemas.openxmlformats.org/officeDocument/2006/relationships/hyperlink" Target="http://www.reflectionsofthevoid.com/2015_03_01_archive.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1.xml"/><Relationship Id="rId4" Type="http://schemas.openxmlformats.org/officeDocument/2006/relationships/hyperlink" Target="https://openclipart.org/detail/195875/american-fla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91.xml"/><Relationship Id="rId4" Type="http://schemas.openxmlformats.org/officeDocument/2006/relationships/hyperlink" Target="http://diaryofapersonalshopper.blogspot.com/2011/02/top-5-tips-to-online-shopping.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hyperlink" Target="http://interacc.typepad.com/synthesis/2010/01/barrier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Data Science in Industry and Government</a:t>
            </a:r>
            <a:endParaRPr lang="en-US" dirty="0"/>
          </a:p>
        </p:txBody>
      </p:sp>
      <p:sp>
        <p:nvSpPr>
          <p:cNvPr id="3" name="Subtitle 2"/>
          <p:cNvSpPr>
            <a:spLocks noGrp="1"/>
          </p:cNvSpPr>
          <p:nvPr>
            <p:ph type="subTitle" idx="1"/>
          </p:nvPr>
        </p:nvSpPr>
        <p:spPr>
          <a:xfrm>
            <a:off x="2514600" y="3733800"/>
            <a:ext cx="7086600" cy="2590800"/>
          </a:xfrm>
        </p:spPr>
        <p:txBody>
          <a:bodyPr>
            <a:normAutofit fontScale="77500" lnSpcReduction="20000"/>
          </a:bodyPr>
          <a:lstStyle/>
          <a:p>
            <a:r>
              <a:rPr lang="en-US" sz="3400" b="1" dirty="0"/>
              <a:t>Erica L. Groshen</a:t>
            </a:r>
          </a:p>
          <a:p>
            <a:r>
              <a:rPr lang="en-US" dirty="0"/>
              <a:t>Visiting Senior Scholar, Cornell—ILR</a:t>
            </a:r>
          </a:p>
          <a:p>
            <a:r>
              <a:rPr lang="en-US" dirty="0"/>
              <a:t>Research Fellow, Upjohn Institute for Employment Research</a:t>
            </a:r>
          </a:p>
          <a:p>
            <a:r>
              <a:rPr lang="en-US" dirty="0"/>
              <a:t>Former Commissioner of Labor Statistics</a:t>
            </a:r>
          </a:p>
          <a:p>
            <a:pPr algn="r"/>
            <a:endParaRPr lang="en-US" sz="2800" dirty="0"/>
          </a:p>
          <a:p>
            <a:r>
              <a:rPr lang="en-US" sz="2400" dirty="0"/>
              <a:t>June 11, 2019</a:t>
            </a:r>
          </a:p>
          <a:p>
            <a:endParaRPr lang="en-US" dirty="0"/>
          </a:p>
        </p:txBody>
      </p:sp>
    </p:spTree>
    <p:extLst>
      <p:ext uri="{BB962C8B-B14F-4D97-AF65-F5344CB8AC3E}">
        <p14:creationId xmlns:p14="http://schemas.microsoft.com/office/powerpoint/2010/main" val="206264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fontScale="90000"/>
          </a:bodyPr>
          <a:lstStyle/>
          <a:p>
            <a:r>
              <a:rPr lang="en-US" b="1" dirty="0"/>
              <a:t>Outlook for data science interaction between government and industry</a:t>
            </a:r>
          </a:p>
        </p:txBody>
      </p:sp>
      <p:sp>
        <p:nvSpPr>
          <p:cNvPr id="5" name="Content Placeholder 4">
            <a:extLst>
              <a:ext uri="{FF2B5EF4-FFF2-40B4-BE49-F238E27FC236}">
                <a16:creationId xmlns:a16="http://schemas.microsoft.com/office/drawing/2014/main" id="{8A6EF049-6CFD-4E32-9D50-C27833F0E589}"/>
              </a:ext>
            </a:extLst>
          </p:cNvPr>
          <p:cNvSpPr>
            <a:spLocks noGrp="1"/>
          </p:cNvSpPr>
          <p:nvPr>
            <p:ph idx="1"/>
          </p:nvPr>
        </p:nvSpPr>
        <p:spPr>
          <a:xfrm>
            <a:off x="228600" y="1417638"/>
            <a:ext cx="8001000" cy="5165724"/>
          </a:xfrm>
        </p:spPr>
        <p:txBody>
          <a:bodyPr>
            <a:normAutofit fontScale="85000" lnSpcReduction="20000"/>
          </a:bodyPr>
          <a:lstStyle/>
          <a:p>
            <a:r>
              <a:rPr lang="en-US" dirty="0"/>
              <a:t>Cross-use of data and methods</a:t>
            </a:r>
          </a:p>
          <a:p>
            <a:pPr lvl="1"/>
            <a:r>
              <a:rPr lang="en-US" dirty="0"/>
              <a:t>More than you think</a:t>
            </a:r>
          </a:p>
          <a:p>
            <a:pPr lvl="1"/>
            <a:r>
              <a:rPr lang="en-US" dirty="0"/>
              <a:t>Less than possible</a:t>
            </a:r>
          </a:p>
          <a:p>
            <a:r>
              <a:rPr lang="en-US" dirty="0"/>
              <a:t>Many barriers to further interaction can be managed</a:t>
            </a:r>
          </a:p>
          <a:p>
            <a:pPr lvl="1"/>
            <a:r>
              <a:rPr lang="en-US" dirty="0"/>
              <a:t>Costs, skills and budget improvements</a:t>
            </a:r>
          </a:p>
          <a:p>
            <a:pPr lvl="1"/>
            <a:r>
              <a:rPr lang="en-US" dirty="0"/>
              <a:t>Legal clarity for informed consent (e.g., web-scraping)</a:t>
            </a:r>
          </a:p>
          <a:p>
            <a:pPr lvl="1"/>
            <a:r>
              <a:rPr lang="en-US" dirty="0"/>
              <a:t>Formal privacy protection  </a:t>
            </a:r>
          </a:p>
          <a:p>
            <a:pPr lvl="1"/>
            <a:r>
              <a:rPr lang="en-US" dirty="0"/>
              <a:t>Short data histories</a:t>
            </a:r>
          </a:p>
          <a:p>
            <a:pPr lvl="1"/>
            <a:r>
              <a:rPr lang="en-US" dirty="0"/>
              <a:t>Mission mismatch</a:t>
            </a:r>
          </a:p>
          <a:p>
            <a:r>
              <a:rPr lang="en-US" dirty="0"/>
              <a:t>Future bright with opportunities</a:t>
            </a:r>
          </a:p>
          <a:p>
            <a:pPr lvl="1"/>
            <a:r>
              <a:rPr lang="en-US" dirty="0"/>
              <a:t>Not all opportunities will pay off</a:t>
            </a:r>
          </a:p>
          <a:p>
            <a:pPr lvl="1"/>
            <a:r>
              <a:rPr lang="en-US" dirty="0"/>
              <a:t>Data will be improved, benefiting industry and government </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10</a:t>
            </a:fld>
            <a:endParaRPr lang="en-US" dirty="0"/>
          </a:p>
        </p:txBody>
      </p:sp>
      <p:pic>
        <p:nvPicPr>
          <p:cNvPr id="8" name="Picture 7">
            <a:extLst>
              <a:ext uri="{FF2B5EF4-FFF2-40B4-BE49-F238E27FC236}">
                <a16:creationId xmlns:a16="http://schemas.microsoft.com/office/drawing/2014/main" id="{FC9DE6BC-291E-467E-B298-00465A3A3DB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29600" y="1417638"/>
            <a:ext cx="3962400" cy="4483249"/>
          </a:xfrm>
          <a:prstGeom prst="rect">
            <a:avLst/>
          </a:prstGeom>
        </p:spPr>
      </p:pic>
    </p:spTree>
    <p:extLst>
      <p:ext uri="{BB962C8B-B14F-4D97-AF65-F5344CB8AC3E}">
        <p14:creationId xmlns:p14="http://schemas.microsoft.com/office/powerpoint/2010/main" val="3179088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eaLnBrk="1" hangingPunct="1"/>
            <a:r>
              <a:rPr lang="en-US" altLang="en-US" b="1" dirty="0"/>
              <a:t>How Data Science in industry and government must work together</a:t>
            </a:r>
          </a:p>
        </p:txBody>
      </p:sp>
      <p:sp>
        <p:nvSpPr>
          <p:cNvPr id="11267" name="Rectangle 3"/>
          <p:cNvSpPr>
            <a:spLocks noGrp="1" noChangeArrowheads="1"/>
          </p:cNvSpPr>
          <p:nvPr>
            <p:ph idx="1"/>
          </p:nvPr>
        </p:nvSpPr>
        <p:spPr>
          <a:xfrm>
            <a:off x="609600" y="1600201"/>
            <a:ext cx="10972800" cy="5257799"/>
          </a:xfrm>
        </p:spPr>
        <p:txBody>
          <a:bodyPr>
            <a:normAutofit lnSpcReduction="10000"/>
          </a:bodyPr>
          <a:lstStyle/>
          <a:p>
            <a:r>
              <a:rPr lang="en-US" altLang="en-US" dirty="0"/>
              <a:t>Share data and innovations</a:t>
            </a:r>
          </a:p>
          <a:p>
            <a:pPr lvl="1"/>
            <a:r>
              <a:rPr lang="en-US" altLang="en-US" dirty="0"/>
              <a:t>Data sources and techniques</a:t>
            </a:r>
          </a:p>
          <a:p>
            <a:pPr lvl="1"/>
            <a:r>
              <a:rPr lang="en-US" altLang="en-US" dirty="0"/>
              <a:t>Needs, suggestions, observations</a:t>
            </a:r>
          </a:p>
          <a:p>
            <a:pPr lvl="1"/>
            <a:r>
              <a:rPr lang="en-US" altLang="en-US" dirty="0"/>
              <a:t>Compare/validate findings</a:t>
            </a:r>
          </a:p>
          <a:p>
            <a:r>
              <a:rPr lang="en-US" altLang="en-US" dirty="0"/>
              <a:t>Speak up for official statistics</a:t>
            </a:r>
          </a:p>
          <a:p>
            <a:pPr lvl="1"/>
            <a:r>
              <a:rPr lang="en-US" altLang="en-US" dirty="0"/>
              <a:t>Integrity</a:t>
            </a:r>
          </a:p>
          <a:p>
            <a:pPr lvl="1"/>
            <a:r>
              <a:rPr lang="en-US" altLang="en-US" dirty="0"/>
              <a:t>Confidentiality</a:t>
            </a:r>
          </a:p>
          <a:p>
            <a:pPr lvl="1"/>
            <a:r>
              <a:rPr lang="en-US" altLang="en-US" dirty="0"/>
              <a:t>Funding</a:t>
            </a:r>
          </a:p>
          <a:p>
            <a:pPr lvl="1"/>
            <a:r>
              <a:rPr lang="en-US" altLang="en-US" dirty="0"/>
              <a:t>Inter-agency data-sharing</a:t>
            </a:r>
          </a:p>
          <a:p>
            <a:pPr lvl="1"/>
            <a:r>
              <a:rPr lang="en-US" altLang="en-US" dirty="0"/>
              <a:t>Survey participation</a:t>
            </a:r>
          </a:p>
        </p:txBody>
      </p:sp>
      <p:sp>
        <p:nvSpPr>
          <p:cNvPr id="2" name="Slide Number Placeholder 1"/>
          <p:cNvSpPr>
            <a:spLocks noGrp="1"/>
          </p:cNvSpPr>
          <p:nvPr>
            <p:ph type="sldNum" sz="quarter" idx="12"/>
          </p:nvPr>
        </p:nvSpPr>
        <p:spPr/>
        <p:txBody>
          <a:bodyPr/>
          <a:lstStyle/>
          <a:p>
            <a:fld id="{3BF8234B-5D70-4BB5-A2B9-907672534964}" type="slidenum">
              <a:rPr lang="en-US" smtClean="0"/>
              <a:pPr/>
              <a:t>11</a:t>
            </a:fld>
            <a:endParaRPr lang="en-US" dirty="0"/>
          </a:p>
        </p:txBody>
      </p:sp>
      <p:sp>
        <p:nvSpPr>
          <p:cNvPr id="11268" name="Rectangle 4"/>
          <p:cNvSpPr>
            <a:spLocks noChangeArrowheads="1"/>
          </p:cNvSpPr>
          <p:nvPr/>
        </p:nvSpPr>
        <p:spPr bwMode="auto">
          <a:xfrm>
            <a:off x="6096000" y="1828800"/>
            <a:ext cx="4572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endParaRPr lang="en-US" altLang="en-US" sz="2800" dirty="0">
              <a:latin typeface="+mj-lt"/>
            </a:endParaRPr>
          </a:p>
        </p:txBody>
      </p:sp>
      <p:pic>
        <p:nvPicPr>
          <p:cNvPr id="4" name="Picture 3">
            <a:extLst>
              <a:ext uri="{FF2B5EF4-FFF2-40B4-BE49-F238E27FC236}">
                <a16:creationId xmlns:a16="http://schemas.microsoft.com/office/drawing/2014/main" id="{663688F9-865D-47A9-90CE-FC5DBD418DF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29400" y="2209800"/>
            <a:ext cx="4800600" cy="3505200"/>
          </a:xfrm>
          <a:prstGeom prst="rect">
            <a:avLst/>
          </a:prstGeom>
        </p:spPr>
      </p:pic>
    </p:spTree>
    <p:extLst>
      <p:ext uri="{BB962C8B-B14F-4D97-AF65-F5344CB8AC3E}">
        <p14:creationId xmlns:p14="http://schemas.microsoft.com/office/powerpoint/2010/main" val="4266719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EBE5E5-A001-4CA6-B538-56D8477D3837}"/>
              </a:ext>
            </a:extLst>
          </p:cNvPr>
          <p:cNvSpPr>
            <a:spLocks noGrp="1"/>
          </p:cNvSpPr>
          <p:nvPr>
            <p:ph type="body" idx="1"/>
          </p:nvPr>
        </p:nvSpPr>
        <p:spPr/>
        <p:txBody>
          <a:bodyPr>
            <a:normAutofit/>
          </a:bodyPr>
          <a:lstStyle/>
          <a:p>
            <a:r>
              <a:rPr lang="en-US" sz="2800" b="1" dirty="0"/>
              <a:t>Erica L. Groshen</a:t>
            </a:r>
            <a:br>
              <a:rPr lang="en-US" sz="2800" b="1" dirty="0"/>
            </a:br>
            <a:br>
              <a:rPr lang="en-US" sz="2800" b="1" dirty="0"/>
            </a:br>
            <a:r>
              <a:rPr lang="en-US" sz="2800" b="1" dirty="0"/>
              <a:t>erica.groshen@gmail.com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Government statistics: Headlined, not sidelined</a:t>
            </a:r>
          </a:p>
        </p:txBody>
      </p:sp>
      <p:sp>
        <p:nvSpPr>
          <p:cNvPr id="3" name="Content Placeholder 2"/>
          <p:cNvSpPr>
            <a:spLocks noGrp="1"/>
          </p:cNvSpPr>
          <p:nvPr>
            <p:ph idx="1"/>
          </p:nvPr>
        </p:nvSpPr>
        <p:spPr/>
        <p:txBody>
          <a:bodyPr/>
          <a:lstStyle/>
          <a:p>
            <a:r>
              <a:rPr lang="en-US" dirty="0"/>
              <a:t>With private Data Science innovation, the need for official statistics grows!</a:t>
            </a:r>
          </a:p>
          <a:p>
            <a:pPr lvl="1"/>
            <a:r>
              <a:rPr lang="en-US" dirty="0"/>
              <a:t>As “gold standard”</a:t>
            </a:r>
          </a:p>
          <a:p>
            <a:pPr lvl="1"/>
            <a:r>
              <a:rPr lang="en-US" dirty="0"/>
              <a:t>For transparency, weights and continuity</a:t>
            </a:r>
          </a:p>
          <a:p>
            <a:pPr lvl="1"/>
            <a:endParaRPr lang="en-US" dirty="0"/>
          </a:p>
          <a:p>
            <a:r>
              <a:rPr lang="en-US" dirty="0"/>
              <a:t>So is the need for conversations--like this--between us</a:t>
            </a:r>
          </a:p>
          <a:p>
            <a:pPr lvl="1"/>
            <a:endParaRPr lang="en-US" dirty="0"/>
          </a:p>
          <a:p>
            <a:pPr lvl="1"/>
            <a:endParaRPr lang="en-US" dirty="0"/>
          </a:p>
        </p:txBody>
      </p:sp>
      <p:sp>
        <p:nvSpPr>
          <p:cNvPr id="5" name="Slide Number Placeholder 4"/>
          <p:cNvSpPr>
            <a:spLocks noGrp="1"/>
          </p:cNvSpPr>
          <p:nvPr>
            <p:ph type="sldNum" sz="quarter" idx="12"/>
          </p:nvPr>
        </p:nvSpPr>
        <p:spPr/>
        <p:txBody>
          <a:bodyPr/>
          <a:lstStyle/>
          <a:p>
            <a:pPr>
              <a:defRPr/>
            </a:pPr>
            <a:fld id="{32C9275B-A784-4666-91BC-3E7D916DD7F1}" type="slidenum">
              <a:rPr lang="en-US" smtClean="0"/>
              <a:pPr>
                <a:defRPr/>
              </a:pPr>
              <a:t>13</a:t>
            </a:fld>
            <a:endParaRPr lang="en-US" dirty="0"/>
          </a:p>
        </p:txBody>
      </p:sp>
    </p:spTree>
    <p:extLst>
      <p:ext uri="{BB962C8B-B14F-4D97-AF65-F5344CB8AC3E}">
        <p14:creationId xmlns:p14="http://schemas.microsoft.com/office/powerpoint/2010/main" val="1728573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challenges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2057400" y="1143001"/>
            <a:ext cx="8229600" cy="5714999"/>
          </a:xfrm>
        </p:spPr>
        <p:txBody>
          <a:bodyPr>
            <a:normAutofit fontScale="47500" lnSpcReduction="20000"/>
          </a:bodyPr>
          <a:lstStyle/>
          <a:p>
            <a:r>
              <a:rPr lang="en-US" dirty="0"/>
              <a:t>Quality</a:t>
            </a:r>
          </a:p>
          <a:p>
            <a:pPr lvl="1"/>
            <a:r>
              <a:rPr lang="en-US" dirty="0"/>
              <a:t>Coverage</a:t>
            </a:r>
          </a:p>
          <a:p>
            <a:pPr lvl="1"/>
            <a:r>
              <a:rPr lang="en-US" dirty="0"/>
              <a:t>Selection bias</a:t>
            </a:r>
          </a:p>
          <a:p>
            <a:pPr lvl="1"/>
            <a:r>
              <a:rPr lang="en-US" dirty="0"/>
              <a:t>Curation</a:t>
            </a:r>
          </a:p>
          <a:p>
            <a:pPr lvl="1"/>
            <a:r>
              <a:rPr lang="en-US" dirty="0"/>
              <a:t>History </a:t>
            </a:r>
          </a:p>
          <a:p>
            <a:r>
              <a:rPr lang="en-US" dirty="0"/>
              <a:t>Access</a:t>
            </a:r>
          </a:p>
          <a:p>
            <a:pPr lvl="1"/>
            <a:r>
              <a:rPr lang="en-US" dirty="0"/>
              <a:t>Costs—in advance and ongoing (purchase and oversight)  </a:t>
            </a:r>
          </a:p>
          <a:p>
            <a:pPr lvl="1"/>
            <a:r>
              <a:rPr lang="en-US" dirty="0"/>
              <a:t>Legal or administrative restrictions </a:t>
            </a:r>
          </a:p>
          <a:p>
            <a:pPr lvl="1"/>
            <a:r>
              <a:rPr lang="en-US" dirty="0"/>
              <a:t>Continuity risk</a:t>
            </a:r>
          </a:p>
          <a:p>
            <a:r>
              <a:rPr lang="en-US" dirty="0"/>
              <a:t>Respondent protection</a:t>
            </a:r>
          </a:p>
          <a:p>
            <a:pPr lvl="1"/>
            <a:r>
              <a:rPr lang="en-US" dirty="0"/>
              <a:t>Informed consent</a:t>
            </a:r>
          </a:p>
          <a:p>
            <a:pPr lvl="1"/>
            <a:r>
              <a:rPr lang="en-US" dirty="0"/>
              <a:t>Privacy </a:t>
            </a:r>
          </a:p>
          <a:p>
            <a:pPr lvl="1"/>
            <a:r>
              <a:rPr lang="en-US" dirty="0"/>
              <a:t>Disclosure control </a:t>
            </a:r>
          </a:p>
          <a:p>
            <a:r>
              <a:rPr lang="en-US" dirty="0"/>
              <a:t>Operations </a:t>
            </a:r>
          </a:p>
          <a:p>
            <a:pPr lvl="1"/>
            <a:r>
              <a:rPr lang="en-US" dirty="0"/>
              <a:t>Computer storage and computational capacity</a:t>
            </a:r>
          </a:p>
          <a:p>
            <a:pPr lvl="1"/>
            <a:r>
              <a:rPr lang="en-US" dirty="0"/>
              <a:t>Computation and analysis (human capital and software) </a:t>
            </a:r>
          </a:p>
          <a:p>
            <a:pPr lvl="1"/>
            <a:r>
              <a:rPr lang="en-US" dirty="0"/>
              <a:t>Linking files across sources (often critical for modeling)</a:t>
            </a:r>
          </a:p>
          <a:p>
            <a:r>
              <a:rPr lang="en-US" dirty="0"/>
              <a:t>Comparability as you merge different strategies and sources</a:t>
            </a:r>
          </a:p>
          <a:p>
            <a:pPr lvl="1"/>
            <a:r>
              <a:rPr lang="en-US" dirty="0"/>
              <a:t>Time</a:t>
            </a:r>
          </a:p>
          <a:p>
            <a:pPr lvl="1"/>
            <a:r>
              <a:rPr lang="en-US" dirty="0"/>
              <a:t>Sectors </a:t>
            </a:r>
          </a:p>
          <a:p>
            <a:r>
              <a:rPr lang="en-US" dirty="0"/>
              <a:t>Mission compatibility</a:t>
            </a:r>
          </a:p>
          <a:p>
            <a:pPr lvl="1"/>
            <a:r>
              <a:rPr lang="en-US" dirty="0"/>
              <a:t>Data manipulation</a:t>
            </a:r>
          </a:p>
          <a:p>
            <a:pPr lvl="1"/>
            <a:r>
              <a:rPr lang="en-US" dirty="0"/>
              <a:t>Front running</a:t>
            </a:r>
          </a:p>
          <a:p>
            <a:pPr lvl="1"/>
            <a:r>
              <a:rPr lang="en-US" dirty="0"/>
              <a:t>Curation quality</a:t>
            </a:r>
          </a:p>
          <a:p>
            <a:pPr lvl="1"/>
            <a:r>
              <a:rPr lang="en-US" dirty="0"/>
              <a:t>Continuity</a:t>
            </a:r>
          </a:p>
          <a:p>
            <a:pPr lvl="1"/>
            <a:r>
              <a:rPr lang="en-US" dirty="0"/>
              <a:t>Pricing</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14</a:t>
            </a:fld>
            <a:endParaRPr lang="en-US" dirty="0"/>
          </a:p>
        </p:txBody>
      </p:sp>
    </p:spTree>
    <p:extLst>
      <p:ext uri="{BB962C8B-B14F-4D97-AF65-F5344CB8AC3E}">
        <p14:creationId xmlns:p14="http://schemas.microsoft.com/office/powerpoint/2010/main" val="1880863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BLS already uses </a:t>
            </a:r>
            <a:br>
              <a:rPr lang="en-US" dirty="0"/>
            </a:br>
            <a:r>
              <a:rPr lang="en-US" dirty="0"/>
              <a:t>Big Data</a:t>
            </a:r>
          </a:p>
        </p:txBody>
      </p:sp>
      <p:sp>
        <p:nvSpPr>
          <p:cNvPr id="5" name="Content Placeholder 4">
            <a:extLst>
              <a:ext uri="{FF2B5EF4-FFF2-40B4-BE49-F238E27FC236}">
                <a16:creationId xmlns:a16="http://schemas.microsoft.com/office/drawing/2014/main" id="{8E19A032-A3F4-4F06-8495-2B131A578725}"/>
              </a:ext>
            </a:extLst>
          </p:cNvPr>
          <p:cNvSpPr>
            <a:spLocks noGrp="1"/>
          </p:cNvSpPr>
          <p:nvPr>
            <p:ph idx="1"/>
          </p:nvPr>
        </p:nvSpPr>
        <p:spPr>
          <a:xfrm>
            <a:off x="2003854" y="1436174"/>
            <a:ext cx="8229600" cy="4525963"/>
          </a:xfrm>
        </p:spPr>
        <p:txBody>
          <a:bodyPr>
            <a:normAutofit lnSpcReduction="10000"/>
          </a:bodyPr>
          <a:lstStyle/>
          <a:p>
            <a:r>
              <a:rPr lang="en-US" sz="2400" dirty="0"/>
              <a:t>Quarterly Census of Employment and Wages</a:t>
            </a:r>
          </a:p>
          <a:p>
            <a:pPr lvl="1"/>
            <a:r>
              <a:rPr lang="en-US" sz="2000" dirty="0"/>
              <a:t>Sample frame</a:t>
            </a:r>
          </a:p>
          <a:p>
            <a:pPr lvl="1"/>
            <a:r>
              <a:rPr lang="en-US" sz="2000" dirty="0"/>
              <a:t>Firm dynamics</a:t>
            </a:r>
          </a:p>
          <a:p>
            <a:pPr lvl="1"/>
            <a:r>
              <a:rPr lang="en-US" sz="2000" dirty="0"/>
              <a:t>Match profit/nonprofit status</a:t>
            </a:r>
          </a:p>
          <a:p>
            <a:r>
              <a:rPr lang="en-US" sz="2400" dirty="0"/>
              <a:t>Consumer Price Index</a:t>
            </a:r>
          </a:p>
          <a:p>
            <a:pPr lvl="1"/>
            <a:r>
              <a:rPr lang="en-US" sz="2000" dirty="0"/>
              <a:t>Web-scrape characteristics for hedonics</a:t>
            </a:r>
          </a:p>
          <a:p>
            <a:pPr lvl="1"/>
            <a:r>
              <a:rPr lang="en-US" sz="2000" dirty="0"/>
              <a:t>Transaction data</a:t>
            </a:r>
          </a:p>
          <a:p>
            <a:r>
              <a:rPr lang="en-US" sz="2400" dirty="0"/>
              <a:t>Producer Price Index</a:t>
            </a:r>
          </a:p>
          <a:p>
            <a:pPr lvl="1"/>
            <a:r>
              <a:rPr lang="en-US" sz="2000" dirty="0"/>
              <a:t>Bid/ask prices for securities indexes</a:t>
            </a:r>
          </a:p>
          <a:p>
            <a:pPr lvl="1"/>
            <a:r>
              <a:rPr lang="en-US" sz="2000" dirty="0"/>
              <a:t>DOT baggage fees </a:t>
            </a:r>
          </a:p>
          <a:p>
            <a:r>
              <a:rPr lang="en-US" sz="2400" dirty="0"/>
              <a:t>Survey of Occupational Injuries and Illnesses</a:t>
            </a:r>
          </a:p>
          <a:p>
            <a:pPr lvl="1"/>
            <a:r>
              <a:rPr lang="en-US" sz="2000" dirty="0"/>
              <a:t>Auto-code text for illnesses and injuries</a:t>
            </a:r>
            <a:endParaRPr lang="en-US" sz="2400" dirty="0"/>
          </a:p>
          <a:p>
            <a:endParaRPr lang="en-US" dirty="0"/>
          </a:p>
        </p:txBody>
      </p:sp>
      <p:sp>
        <p:nvSpPr>
          <p:cNvPr id="3" name="Slide Number Placeholder 2"/>
          <p:cNvSpPr>
            <a:spLocks noGrp="1"/>
          </p:cNvSpPr>
          <p:nvPr>
            <p:ph type="sldNum" sz="quarter" idx="12"/>
          </p:nvPr>
        </p:nvSpPr>
        <p:spPr/>
        <p:txBody>
          <a:bodyPr/>
          <a:lstStyle/>
          <a:p>
            <a:fld id="{3BF8234B-5D70-4BB5-A2B9-907672534964}" type="slidenum">
              <a:rPr lang="en-US" smtClean="0"/>
              <a:pPr/>
              <a:t>15</a:t>
            </a:fld>
            <a:endParaRPr lang="en-US" dirty="0"/>
          </a:p>
        </p:txBody>
      </p:sp>
    </p:spTree>
    <p:extLst>
      <p:ext uri="{BB962C8B-B14F-4D97-AF65-F5344CB8AC3E}">
        <p14:creationId xmlns:p14="http://schemas.microsoft.com/office/powerpoint/2010/main" val="1564496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1. Data quality</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685800" y="1436173"/>
            <a:ext cx="10668000" cy="5285302"/>
          </a:xfrm>
        </p:spPr>
        <p:txBody>
          <a:bodyPr>
            <a:normAutofit fontScale="77500" lnSpcReduction="20000"/>
          </a:bodyPr>
          <a:lstStyle/>
          <a:p>
            <a:r>
              <a:rPr lang="en-US" dirty="0"/>
              <a:t>Coverage</a:t>
            </a:r>
          </a:p>
          <a:p>
            <a:pPr lvl="1"/>
            <a:r>
              <a:rPr lang="en-US" dirty="0"/>
              <a:t>Not designed for statistical purposes</a:t>
            </a:r>
          </a:p>
          <a:p>
            <a:pPr lvl="1"/>
            <a:r>
              <a:rPr lang="en-US" dirty="0"/>
              <a:t>How to identify and cover omitted sectors and variables</a:t>
            </a:r>
          </a:p>
          <a:p>
            <a:r>
              <a:rPr lang="en-US" dirty="0"/>
              <a:t>Selection bias</a:t>
            </a:r>
          </a:p>
          <a:p>
            <a:pPr lvl="1"/>
            <a:r>
              <a:rPr lang="en-US" dirty="0"/>
              <a:t>Representation within coverage</a:t>
            </a:r>
          </a:p>
          <a:p>
            <a:pPr lvl="1"/>
            <a:r>
              <a:rPr lang="en-US" dirty="0"/>
              <a:t>Method to identify and adjust for bias</a:t>
            </a:r>
          </a:p>
          <a:p>
            <a:r>
              <a:rPr lang="en-US" dirty="0"/>
              <a:t>Timeliness</a:t>
            </a:r>
          </a:p>
          <a:p>
            <a:pPr lvl="1"/>
            <a:r>
              <a:rPr lang="en-US" dirty="0"/>
              <a:t>Lags and periodicity</a:t>
            </a:r>
          </a:p>
          <a:p>
            <a:r>
              <a:rPr lang="en-US" dirty="0"/>
              <a:t>Curation</a:t>
            </a:r>
          </a:p>
          <a:p>
            <a:pPr lvl="1"/>
            <a:r>
              <a:rPr lang="en-US" dirty="0"/>
              <a:t>Which variables can be trusted?</a:t>
            </a:r>
          </a:p>
          <a:p>
            <a:pPr lvl="1"/>
            <a:r>
              <a:rPr lang="en-US" dirty="0"/>
              <a:t>Validation opportunities</a:t>
            </a:r>
          </a:p>
          <a:p>
            <a:pPr lvl="1"/>
            <a:r>
              <a:rPr lang="en-US" dirty="0"/>
              <a:t>Documentation</a:t>
            </a:r>
          </a:p>
          <a:p>
            <a:r>
              <a:rPr lang="en-US" dirty="0"/>
              <a:t>History </a:t>
            </a:r>
          </a:p>
          <a:p>
            <a:pPr lvl="1"/>
            <a:r>
              <a:rPr lang="en-US" dirty="0"/>
              <a:t>Develop series</a:t>
            </a:r>
          </a:p>
          <a:p>
            <a:pPr lvl="1"/>
            <a:r>
              <a:rPr lang="en-US" dirty="0"/>
              <a:t>Adequately assess quality</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16</a:t>
            </a:fld>
            <a:endParaRPr lang="en-US" dirty="0"/>
          </a:p>
        </p:txBody>
      </p:sp>
      <p:pic>
        <p:nvPicPr>
          <p:cNvPr id="6" name="Picture 5">
            <a:extLst>
              <a:ext uri="{FF2B5EF4-FFF2-40B4-BE49-F238E27FC236}">
                <a16:creationId xmlns:a16="http://schemas.microsoft.com/office/drawing/2014/main" id="{4614B605-1EB8-4F6F-8BEF-960A96217B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81876" y="2668417"/>
            <a:ext cx="3209925" cy="3200400"/>
          </a:xfrm>
          <a:prstGeom prst="rect">
            <a:avLst/>
          </a:prstGeom>
        </p:spPr>
      </p:pic>
    </p:spTree>
    <p:extLst>
      <p:ext uri="{BB962C8B-B14F-4D97-AF65-F5344CB8AC3E}">
        <p14:creationId xmlns:p14="http://schemas.microsoft.com/office/powerpoint/2010/main" val="3610334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2. Access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609600" y="1436173"/>
            <a:ext cx="9677400" cy="5285302"/>
          </a:xfrm>
        </p:spPr>
        <p:txBody>
          <a:bodyPr>
            <a:normAutofit fontScale="92500" lnSpcReduction="10000"/>
          </a:bodyPr>
          <a:lstStyle/>
          <a:p>
            <a:r>
              <a:rPr lang="en-US" dirty="0"/>
              <a:t>Costs</a:t>
            </a:r>
          </a:p>
          <a:p>
            <a:pPr lvl="1"/>
            <a:r>
              <a:rPr lang="en-US" dirty="0"/>
              <a:t>Evaluation</a:t>
            </a:r>
          </a:p>
          <a:p>
            <a:pPr lvl="1"/>
            <a:r>
              <a:rPr lang="en-US" dirty="0"/>
              <a:t>Design</a:t>
            </a:r>
          </a:p>
          <a:p>
            <a:pPr lvl="1"/>
            <a:r>
              <a:rPr lang="en-US" dirty="0"/>
              <a:t>Operational </a:t>
            </a:r>
          </a:p>
          <a:p>
            <a:pPr lvl="2"/>
            <a:r>
              <a:rPr lang="en-US" dirty="0"/>
              <a:t>Purchase</a:t>
            </a:r>
          </a:p>
          <a:p>
            <a:pPr lvl="2"/>
            <a:r>
              <a:rPr lang="en-US" dirty="0"/>
              <a:t>IT hardware and software</a:t>
            </a:r>
          </a:p>
          <a:p>
            <a:pPr lvl="2"/>
            <a:r>
              <a:rPr lang="en-US" dirty="0"/>
              <a:t>Oversight, relationship management</a:t>
            </a:r>
          </a:p>
          <a:p>
            <a:pPr lvl="2"/>
            <a:r>
              <a:rPr lang="en-US" dirty="0"/>
              <a:t>Quality control and validation  </a:t>
            </a:r>
          </a:p>
          <a:p>
            <a:r>
              <a:rPr lang="en-US" dirty="0"/>
              <a:t>Legal or administrative restrictions </a:t>
            </a:r>
          </a:p>
          <a:p>
            <a:r>
              <a:rPr lang="en-US" dirty="0"/>
              <a:t>Continuity risk</a:t>
            </a:r>
          </a:p>
          <a:p>
            <a:pPr lvl="1"/>
            <a:r>
              <a:rPr lang="en-US" dirty="0"/>
              <a:t>Will provider continue to supply data or give adequate notice </a:t>
            </a:r>
          </a:p>
          <a:p>
            <a:pPr lvl="1"/>
            <a:r>
              <a:rPr lang="en-US" dirty="0"/>
              <a:t>Back-up source required?</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17</a:t>
            </a:fld>
            <a:endParaRPr lang="en-US" dirty="0"/>
          </a:p>
        </p:txBody>
      </p:sp>
      <p:pic>
        <p:nvPicPr>
          <p:cNvPr id="6" name="Picture 5">
            <a:extLst>
              <a:ext uri="{FF2B5EF4-FFF2-40B4-BE49-F238E27FC236}">
                <a16:creationId xmlns:a16="http://schemas.microsoft.com/office/drawing/2014/main" id="{6EC6ECB6-E1F7-424E-8C0B-4DAAF702F4E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60957" y="2057400"/>
            <a:ext cx="3721443" cy="2178908"/>
          </a:xfrm>
          <a:prstGeom prst="rect">
            <a:avLst/>
          </a:prstGeom>
        </p:spPr>
      </p:pic>
    </p:spTree>
    <p:extLst>
      <p:ext uri="{BB962C8B-B14F-4D97-AF65-F5344CB8AC3E}">
        <p14:creationId xmlns:p14="http://schemas.microsoft.com/office/powerpoint/2010/main" val="398463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3. Respondent protection</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685800" y="1298060"/>
            <a:ext cx="9220200" cy="5285302"/>
          </a:xfrm>
        </p:spPr>
        <p:txBody>
          <a:bodyPr>
            <a:normAutofit/>
          </a:bodyPr>
          <a:lstStyle/>
          <a:p>
            <a:r>
              <a:rPr lang="en-US" sz="2800" dirty="0"/>
              <a:t>Informed consent</a:t>
            </a:r>
          </a:p>
          <a:p>
            <a:pPr lvl="1"/>
            <a:r>
              <a:rPr lang="en-US" sz="2400" dirty="0"/>
              <a:t>Well defined in government surveys</a:t>
            </a:r>
          </a:p>
          <a:p>
            <a:pPr lvl="1"/>
            <a:r>
              <a:rPr lang="en-US" sz="2400" dirty="0"/>
              <a:t>Poorly defined in purchased micro-</a:t>
            </a:r>
            <a:br>
              <a:rPr lang="en-US" sz="2400" dirty="0"/>
            </a:br>
            <a:r>
              <a:rPr lang="en-US" sz="2400" dirty="0"/>
              <a:t>data and web-scraped data </a:t>
            </a:r>
          </a:p>
          <a:p>
            <a:r>
              <a:rPr lang="en-US" sz="2800" dirty="0"/>
              <a:t>Privacy </a:t>
            </a:r>
          </a:p>
          <a:p>
            <a:pPr lvl="1"/>
            <a:r>
              <a:rPr lang="en-US" sz="2400" dirty="0"/>
              <a:t>Responsibility to indirect respondents</a:t>
            </a:r>
          </a:p>
          <a:p>
            <a:pPr lvl="1"/>
            <a:r>
              <a:rPr lang="en-US" sz="2400" dirty="0"/>
              <a:t>Who bears risks?</a:t>
            </a:r>
          </a:p>
          <a:p>
            <a:r>
              <a:rPr lang="en-US" sz="2800" dirty="0"/>
              <a:t>Disclosure control </a:t>
            </a:r>
          </a:p>
          <a:p>
            <a:pPr lvl="1"/>
            <a:r>
              <a:rPr lang="en-US" sz="2400" dirty="0"/>
              <a:t>If DP, who manages privacy budget?</a:t>
            </a:r>
          </a:p>
          <a:p>
            <a:pPr lvl="1"/>
            <a:r>
              <a:rPr lang="en-US" sz="2400" dirty="0"/>
              <a:t>Less researcher access to microdata</a:t>
            </a:r>
          </a:p>
          <a:p>
            <a:pPr lvl="2"/>
            <a:r>
              <a:rPr lang="en-US" sz="2000" dirty="0"/>
              <a:t>Reduced transparency and improvements</a:t>
            </a:r>
          </a:p>
          <a:p>
            <a:pPr lvl="2"/>
            <a:r>
              <a:rPr lang="en-US" sz="2000" dirty="0"/>
              <a:t>Less total value</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18</a:t>
            </a:fld>
            <a:endParaRPr lang="en-US" dirty="0"/>
          </a:p>
        </p:txBody>
      </p:sp>
      <p:pic>
        <p:nvPicPr>
          <p:cNvPr id="6" name="Picture 5">
            <a:extLst>
              <a:ext uri="{FF2B5EF4-FFF2-40B4-BE49-F238E27FC236}">
                <a16:creationId xmlns:a16="http://schemas.microsoft.com/office/drawing/2014/main" id="{C796C6DD-4DD6-4CD1-A36E-8733EA02D63B}"/>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22704" y="2019300"/>
            <a:ext cx="3445296" cy="2819400"/>
          </a:xfrm>
          <a:prstGeom prst="rect">
            <a:avLst/>
          </a:prstGeom>
        </p:spPr>
      </p:pic>
    </p:spTree>
    <p:extLst>
      <p:ext uri="{BB962C8B-B14F-4D97-AF65-F5344CB8AC3E}">
        <p14:creationId xmlns:p14="http://schemas.microsoft.com/office/powerpoint/2010/main" val="3120644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Operations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914400" y="1436173"/>
            <a:ext cx="9372600" cy="5285302"/>
          </a:xfrm>
        </p:spPr>
        <p:txBody>
          <a:bodyPr>
            <a:normAutofit/>
          </a:bodyPr>
          <a:lstStyle/>
          <a:p>
            <a:r>
              <a:rPr lang="en-US" dirty="0"/>
              <a:t>Computer storage and computational capacity</a:t>
            </a:r>
          </a:p>
          <a:p>
            <a:r>
              <a:rPr lang="en-US" dirty="0"/>
              <a:t>Computation and analysis</a:t>
            </a:r>
          </a:p>
          <a:p>
            <a:pPr lvl="1"/>
            <a:r>
              <a:rPr lang="en-US" dirty="0"/>
              <a:t>Human capital</a:t>
            </a:r>
          </a:p>
          <a:p>
            <a:pPr lvl="1"/>
            <a:r>
              <a:rPr lang="en-US" dirty="0"/>
              <a:t>Software </a:t>
            </a:r>
          </a:p>
          <a:p>
            <a:r>
              <a:rPr lang="en-US" dirty="0"/>
              <a:t>Timely validation and </a:t>
            </a:r>
            <a:br>
              <a:rPr lang="en-US" dirty="0"/>
            </a:br>
            <a:r>
              <a:rPr lang="en-US" dirty="0"/>
              <a:t>processing</a:t>
            </a:r>
          </a:p>
          <a:p>
            <a:r>
              <a:rPr lang="en-US" dirty="0"/>
              <a:t>Linking files</a:t>
            </a:r>
          </a:p>
          <a:p>
            <a:pPr lvl="1"/>
            <a:r>
              <a:rPr lang="en-US" dirty="0"/>
              <a:t>Especially for modeling</a:t>
            </a:r>
          </a:p>
        </p:txBody>
      </p:sp>
      <p:sp>
        <p:nvSpPr>
          <p:cNvPr id="3" name="Slide Number Placeholder 2"/>
          <p:cNvSpPr>
            <a:spLocks noGrp="1"/>
          </p:cNvSpPr>
          <p:nvPr>
            <p:ph type="sldNum" sz="quarter" idx="12"/>
          </p:nvPr>
        </p:nvSpPr>
        <p:spPr/>
        <p:txBody>
          <a:bodyPr/>
          <a:lstStyle/>
          <a:p>
            <a:fld id="{3BF8234B-5D70-4BB5-A2B9-907672534964}" type="slidenum">
              <a:rPr lang="en-US" smtClean="0"/>
              <a:pPr/>
              <a:t>19</a:t>
            </a:fld>
            <a:endParaRPr lang="en-US" dirty="0"/>
          </a:p>
        </p:txBody>
      </p:sp>
      <p:pic>
        <p:nvPicPr>
          <p:cNvPr id="6" name="Picture 5">
            <a:extLst>
              <a:ext uri="{FF2B5EF4-FFF2-40B4-BE49-F238E27FC236}">
                <a16:creationId xmlns:a16="http://schemas.microsoft.com/office/drawing/2014/main" id="{DAA162D7-3E0B-4B20-9E23-7C6928F1608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88195" y="2380519"/>
            <a:ext cx="4114800" cy="3012950"/>
          </a:xfrm>
          <a:prstGeom prst="rect">
            <a:avLst/>
          </a:prstGeom>
        </p:spPr>
      </p:pic>
    </p:spTree>
    <p:extLst>
      <p:ext uri="{BB962C8B-B14F-4D97-AF65-F5344CB8AC3E}">
        <p14:creationId xmlns:p14="http://schemas.microsoft.com/office/powerpoint/2010/main" val="387297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Agenda</a:t>
            </a:r>
          </a:p>
        </p:txBody>
      </p:sp>
      <p:sp>
        <p:nvSpPr>
          <p:cNvPr id="3" name="Content Placeholder 2"/>
          <p:cNvSpPr>
            <a:spLocks noGrp="1"/>
          </p:cNvSpPr>
          <p:nvPr>
            <p:ph idx="1"/>
          </p:nvPr>
        </p:nvSpPr>
        <p:spPr/>
        <p:txBody>
          <a:bodyPr>
            <a:normAutofit/>
          </a:bodyPr>
          <a:lstStyle/>
          <a:p>
            <a:r>
              <a:rPr lang="en-US" dirty="0"/>
              <a:t>Data science priorities for industry and government </a:t>
            </a:r>
          </a:p>
          <a:p>
            <a:r>
              <a:rPr lang="en-US" dirty="0"/>
              <a:t>Reasons for growth</a:t>
            </a:r>
          </a:p>
          <a:p>
            <a:r>
              <a:rPr lang="en-US" dirty="0"/>
              <a:t>Barriers and challenges</a:t>
            </a:r>
          </a:p>
          <a:p>
            <a:pPr lvl="1"/>
            <a:r>
              <a:rPr lang="en-US" dirty="0"/>
              <a:t>Private use of government data</a:t>
            </a:r>
          </a:p>
          <a:p>
            <a:pPr lvl="1"/>
            <a:r>
              <a:rPr lang="en-US" dirty="0"/>
              <a:t>Data-sharing within government</a:t>
            </a:r>
          </a:p>
          <a:p>
            <a:pPr lvl="1"/>
            <a:r>
              <a:rPr lang="en-US" dirty="0"/>
              <a:t>Stat agency use of private data</a:t>
            </a:r>
          </a:p>
          <a:p>
            <a:r>
              <a:rPr lang="en-US" dirty="0"/>
              <a:t>How industry and government can </a:t>
            </a:r>
            <a:br>
              <a:rPr lang="en-US" dirty="0"/>
            </a:br>
            <a:r>
              <a:rPr lang="en-US" dirty="0"/>
              <a:t>work together</a:t>
            </a:r>
          </a:p>
        </p:txBody>
      </p:sp>
      <p:sp>
        <p:nvSpPr>
          <p:cNvPr id="4" name="Slide Number Placeholder 3"/>
          <p:cNvSpPr>
            <a:spLocks noGrp="1"/>
          </p:cNvSpPr>
          <p:nvPr>
            <p:ph type="sldNum" sz="quarter" idx="12"/>
          </p:nvPr>
        </p:nvSpPr>
        <p:spPr/>
        <p:txBody>
          <a:bodyPr/>
          <a:lstStyle/>
          <a:p>
            <a:fld id="{3BF8234B-5D70-4BB5-A2B9-907672534964}" type="slidenum">
              <a:rPr lang="en-US" smtClean="0"/>
              <a:pPr/>
              <a:t>2</a:t>
            </a:fld>
            <a:endParaRPr lang="en-US" dirty="0"/>
          </a:p>
        </p:txBody>
      </p:sp>
      <p:pic>
        <p:nvPicPr>
          <p:cNvPr id="5" name="Picture 2" descr="C:\Users\Erica\AppData\Local\Microsoft\Windows\INetCache\IE\SHDDH4LM\agenda2_0[1].jpg">
            <a:extLst>
              <a:ext uri="{FF2B5EF4-FFF2-40B4-BE49-F238E27FC236}">
                <a16:creationId xmlns:a16="http://schemas.microsoft.com/office/drawing/2014/main" id="{C226DD89-459D-49E6-8FE2-354ACC8F5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2186586"/>
            <a:ext cx="3553050" cy="335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96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5. Comparability across strategies and sources</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1295400" y="1436173"/>
            <a:ext cx="8991600" cy="5285302"/>
          </a:xfrm>
        </p:spPr>
        <p:txBody>
          <a:bodyPr>
            <a:normAutofit/>
          </a:bodyPr>
          <a:lstStyle/>
          <a:p>
            <a:r>
              <a:rPr lang="en-US" dirty="0"/>
              <a:t>Time</a:t>
            </a:r>
          </a:p>
          <a:p>
            <a:pPr lvl="1"/>
            <a:r>
              <a:rPr lang="en-US" dirty="0"/>
              <a:t>Additional series </a:t>
            </a:r>
          </a:p>
          <a:p>
            <a:pPr lvl="2"/>
            <a:r>
              <a:rPr lang="en-US" dirty="0"/>
              <a:t>Risks redundancy and confusion</a:t>
            </a:r>
          </a:p>
          <a:p>
            <a:pPr lvl="1"/>
            <a:r>
              <a:rPr lang="en-US" dirty="0"/>
              <a:t>Replacement</a:t>
            </a:r>
          </a:p>
          <a:p>
            <a:pPr lvl="2"/>
            <a:r>
              <a:rPr lang="en-US" dirty="0"/>
              <a:t>Need overlap with legacy series </a:t>
            </a:r>
          </a:p>
          <a:p>
            <a:pPr lvl="2"/>
            <a:r>
              <a:rPr lang="en-US" dirty="0"/>
              <a:t>Validate </a:t>
            </a:r>
          </a:p>
          <a:p>
            <a:r>
              <a:rPr lang="en-US" dirty="0"/>
              <a:t>Sectors </a:t>
            </a:r>
          </a:p>
          <a:p>
            <a:pPr lvl="1"/>
            <a:r>
              <a:rPr lang="en-US" dirty="0"/>
              <a:t>Different sources require different methodologies</a:t>
            </a:r>
          </a:p>
          <a:p>
            <a:pPr lvl="1"/>
            <a:r>
              <a:rPr lang="en-US" dirty="0"/>
              <a:t>Validation needed </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20</a:t>
            </a:fld>
            <a:endParaRPr lang="en-US" dirty="0"/>
          </a:p>
        </p:txBody>
      </p:sp>
      <p:pic>
        <p:nvPicPr>
          <p:cNvPr id="6" name="Picture 5">
            <a:extLst>
              <a:ext uri="{FF2B5EF4-FFF2-40B4-BE49-F238E27FC236}">
                <a16:creationId xmlns:a16="http://schemas.microsoft.com/office/drawing/2014/main" id="{A05762DB-1B5F-4D00-A5AE-7BB30D8E16C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30721" y="1981201"/>
            <a:ext cx="3372290" cy="2442125"/>
          </a:xfrm>
          <a:prstGeom prst="rect">
            <a:avLst/>
          </a:prstGeom>
        </p:spPr>
      </p:pic>
    </p:spTree>
    <p:extLst>
      <p:ext uri="{BB962C8B-B14F-4D97-AF65-F5344CB8AC3E}">
        <p14:creationId xmlns:p14="http://schemas.microsoft.com/office/powerpoint/2010/main" val="149498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6. Mission compatibility</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381000" y="1436173"/>
            <a:ext cx="9829800" cy="5285302"/>
          </a:xfrm>
        </p:spPr>
        <p:txBody>
          <a:bodyPr>
            <a:normAutofit fontScale="85000" lnSpcReduction="20000"/>
          </a:bodyPr>
          <a:lstStyle/>
          <a:p>
            <a:r>
              <a:rPr lang="en-US" dirty="0"/>
              <a:t>Curation and continuity</a:t>
            </a:r>
          </a:p>
          <a:p>
            <a:pPr lvl="1"/>
            <a:r>
              <a:rPr lang="en-US" dirty="0"/>
              <a:t>Who responsible</a:t>
            </a:r>
          </a:p>
          <a:p>
            <a:pPr lvl="1"/>
            <a:r>
              <a:rPr lang="en-US" dirty="0"/>
              <a:t>Standards and incentives</a:t>
            </a:r>
          </a:p>
          <a:p>
            <a:pPr lvl="1"/>
            <a:r>
              <a:rPr lang="en-US" dirty="0"/>
              <a:t>Methodology, software upgrades</a:t>
            </a:r>
          </a:p>
          <a:p>
            <a:pPr lvl="1"/>
            <a:r>
              <a:rPr lang="en-US" dirty="0"/>
              <a:t>Institutional memory</a:t>
            </a:r>
          </a:p>
          <a:p>
            <a:pPr lvl="1"/>
            <a:r>
              <a:rPr lang="en-US" dirty="0"/>
              <a:t>Provider training and commitment</a:t>
            </a:r>
          </a:p>
          <a:p>
            <a:r>
              <a:rPr lang="en-US" dirty="0"/>
              <a:t>Pricing</a:t>
            </a:r>
          </a:p>
          <a:p>
            <a:pPr lvl="1"/>
            <a:r>
              <a:rPr lang="en-US" dirty="0"/>
              <a:t>Altruism  </a:t>
            </a:r>
          </a:p>
          <a:p>
            <a:pPr lvl="1"/>
            <a:r>
              <a:rPr lang="en-US" dirty="0"/>
              <a:t>Monopoly power</a:t>
            </a:r>
          </a:p>
          <a:p>
            <a:pPr lvl="1"/>
            <a:r>
              <a:rPr lang="en-US" dirty="0"/>
              <a:t>Market fluctuations</a:t>
            </a:r>
          </a:p>
          <a:p>
            <a:r>
              <a:rPr lang="en-US" dirty="0"/>
              <a:t>Insider misbehavior</a:t>
            </a:r>
          </a:p>
          <a:p>
            <a:pPr lvl="1"/>
            <a:r>
              <a:rPr lang="en-US" dirty="0"/>
              <a:t>Data manipulation</a:t>
            </a:r>
          </a:p>
          <a:p>
            <a:pPr lvl="1"/>
            <a:r>
              <a:rPr lang="en-US" dirty="0"/>
              <a:t>Front-running</a:t>
            </a:r>
          </a:p>
          <a:p>
            <a:pPr lvl="1"/>
            <a:r>
              <a:rPr lang="en-US" dirty="0"/>
              <a:t>Providers become government agents?</a:t>
            </a:r>
          </a:p>
        </p:txBody>
      </p:sp>
      <p:sp>
        <p:nvSpPr>
          <p:cNvPr id="3" name="Slide Number Placeholder 2"/>
          <p:cNvSpPr>
            <a:spLocks noGrp="1"/>
          </p:cNvSpPr>
          <p:nvPr>
            <p:ph type="sldNum" sz="quarter" idx="12"/>
          </p:nvPr>
        </p:nvSpPr>
        <p:spPr/>
        <p:txBody>
          <a:bodyPr/>
          <a:lstStyle/>
          <a:p>
            <a:fld id="{3BF8234B-5D70-4BB5-A2B9-907672534964}" type="slidenum">
              <a:rPr lang="en-US" smtClean="0"/>
              <a:pPr/>
              <a:t>21</a:t>
            </a:fld>
            <a:endParaRPr lang="en-US" dirty="0"/>
          </a:p>
        </p:txBody>
      </p:sp>
      <p:pic>
        <p:nvPicPr>
          <p:cNvPr id="6" name="Picture 5">
            <a:extLst>
              <a:ext uri="{FF2B5EF4-FFF2-40B4-BE49-F238E27FC236}">
                <a16:creationId xmlns:a16="http://schemas.microsoft.com/office/drawing/2014/main" id="{F7676690-1301-4686-9D49-B2BBC0DF6C4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34300" y="2095500"/>
            <a:ext cx="3771900" cy="2933700"/>
          </a:xfrm>
          <a:prstGeom prst="rect">
            <a:avLst/>
          </a:prstGeom>
        </p:spPr>
      </p:pic>
    </p:spTree>
    <p:extLst>
      <p:ext uri="{BB962C8B-B14F-4D97-AF65-F5344CB8AC3E}">
        <p14:creationId xmlns:p14="http://schemas.microsoft.com/office/powerpoint/2010/main" val="229353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BEB5-40EE-4A4C-A363-04E9545B1BF4}"/>
              </a:ext>
            </a:extLst>
          </p:cNvPr>
          <p:cNvSpPr>
            <a:spLocks noGrp="1"/>
          </p:cNvSpPr>
          <p:nvPr>
            <p:ph type="title"/>
          </p:nvPr>
        </p:nvSpPr>
        <p:spPr/>
        <p:txBody>
          <a:bodyPr/>
          <a:lstStyle/>
          <a:p>
            <a:r>
              <a:rPr lang="en-US" b="1" dirty="0"/>
              <a:t>Industry data science priorities</a:t>
            </a:r>
            <a:endParaRPr lang="en-US" dirty="0"/>
          </a:p>
        </p:txBody>
      </p:sp>
      <p:sp>
        <p:nvSpPr>
          <p:cNvPr id="3" name="Content Placeholder 2">
            <a:extLst>
              <a:ext uri="{FF2B5EF4-FFF2-40B4-BE49-F238E27FC236}">
                <a16:creationId xmlns:a16="http://schemas.microsoft.com/office/drawing/2014/main" id="{6448E454-F156-460E-B735-EB8DFD875E1B}"/>
              </a:ext>
            </a:extLst>
          </p:cNvPr>
          <p:cNvSpPr>
            <a:spLocks noGrp="1"/>
          </p:cNvSpPr>
          <p:nvPr>
            <p:ph idx="1"/>
          </p:nvPr>
        </p:nvSpPr>
        <p:spPr>
          <a:xfrm>
            <a:off x="152400" y="1427847"/>
            <a:ext cx="10972800" cy="4525963"/>
          </a:xfrm>
        </p:spPr>
        <p:txBody>
          <a:bodyPr>
            <a:normAutofit fontScale="85000" lnSpcReduction="20000"/>
          </a:bodyPr>
          <a:lstStyle/>
          <a:p>
            <a:r>
              <a:rPr lang="en-US" dirty="0"/>
              <a:t>Tap data to benefit bottom line</a:t>
            </a:r>
          </a:p>
          <a:p>
            <a:pPr lvl="1"/>
            <a:r>
              <a:rPr lang="en-US" dirty="0"/>
              <a:t>Salable data products (e.g., Billion Prices)</a:t>
            </a:r>
          </a:p>
          <a:p>
            <a:pPr lvl="1"/>
            <a:r>
              <a:rPr lang="en-US" dirty="0"/>
              <a:t>By-products, including artificial intelligence (AI) </a:t>
            </a:r>
            <a:br>
              <a:rPr lang="en-US" dirty="0"/>
            </a:br>
            <a:r>
              <a:rPr lang="en-US" dirty="0"/>
              <a:t>training</a:t>
            </a:r>
          </a:p>
          <a:p>
            <a:pPr lvl="1"/>
            <a:r>
              <a:rPr lang="en-US" dirty="0"/>
              <a:t>Visibility (e.g., ADP)</a:t>
            </a:r>
          </a:p>
          <a:p>
            <a:pPr lvl="1"/>
            <a:r>
              <a:rPr lang="en-US" dirty="0"/>
              <a:t>Decision-making</a:t>
            </a:r>
          </a:p>
          <a:p>
            <a:pPr lvl="2"/>
            <a:r>
              <a:rPr lang="en-US" dirty="0"/>
              <a:t>Marketing, location, production, procurement, human </a:t>
            </a:r>
            <a:br>
              <a:rPr lang="en-US" dirty="0"/>
            </a:br>
            <a:r>
              <a:rPr lang="en-US" dirty="0"/>
              <a:t>resources, investment…</a:t>
            </a:r>
          </a:p>
          <a:p>
            <a:r>
              <a:rPr lang="en-US" dirty="0"/>
              <a:t>Protect intellectual property</a:t>
            </a:r>
          </a:p>
          <a:p>
            <a:pPr lvl="1"/>
            <a:r>
              <a:rPr lang="en-US" dirty="0"/>
              <a:t>Data </a:t>
            </a:r>
          </a:p>
          <a:p>
            <a:pPr lvl="1"/>
            <a:r>
              <a:rPr lang="en-US" dirty="0"/>
              <a:t>Methodology</a:t>
            </a:r>
          </a:p>
          <a:p>
            <a:r>
              <a:rPr lang="en-US" dirty="0"/>
              <a:t>Protect respondents and partners</a:t>
            </a:r>
          </a:p>
        </p:txBody>
      </p:sp>
      <p:pic>
        <p:nvPicPr>
          <p:cNvPr id="10" name="Picture 9">
            <a:extLst>
              <a:ext uri="{FF2B5EF4-FFF2-40B4-BE49-F238E27FC236}">
                <a16:creationId xmlns:a16="http://schemas.microsoft.com/office/drawing/2014/main" id="{A71DADF3-EC8F-4EBD-95E3-D9C9718A7CB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483474" y="1371598"/>
            <a:ext cx="4708526" cy="4525963"/>
          </a:xfrm>
          <a:prstGeom prst="rect">
            <a:avLst/>
          </a:prstGeom>
        </p:spPr>
      </p:pic>
    </p:spTree>
    <p:extLst>
      <p:ext uri="{BB962C8B-B14F-4D97-AF65-F5344CB8AC3E}">
        <p14:creationId xmlns:p14="http://schemas.microsoft.com/office/powerpoint/2010/main" val="292275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Government statistics priorities</a:t>
            </a:r>
          </a:p>
        </p:txBody>
      </p:sp>
      <p:sp>
        <p:nvSpPr>
          <p:cNvPr id="5" name="Content Placeholder 4"/>
          <p:cNvSpPr>
            <a:spLocks noGrp="1"/>
          </p:cNvSpPr>
          <p:nvPr>
            <p:ph idx="1"/>
          </p:nvPr>
        </p:nvSpPr>
        <p:spPr>
          <a:xfrm>
            <a:off x="457200" y="1752600"/>
            <a:ext cx="8610600" cy="4830762"/>
          </a:xfrm>
        </p:spPr>
        <p:txBody>
          <a:bodyPr>
            <a:normAutofit/>
          </a:bodyPr>
          <a:lstStyle/>
          <a:p>
            <a:r>
              <a:rPr lang="en-US" dirty="0"/>
              <a:t>Provide data as a public good</a:t>
            </a:r>
          </a:p>
          <a:p>
            <a:pPr lvl="1"/>
            <a:r>
              <a:rPr lang="en-US" b="1" dirty="0"/>
              <a:t>A</a:t>
            </a:r>
            <a:r>
              <a:rPr lang="en-US" dirty="0"/>
              <a:t>ccurate, </a:t>
            </a:r>
            <a:r>
              <a:rPr lang="en-US" b="1" dirty="0"/>
              <a:t>O</a:t>
            </a:r>
            <a:r>
              <a:rPr lang="en-US" dirty="0"/>
              <a:t>bjective, </a:t>
            </a:r>
            <a:r>
              <a:rPr lang="en-US" b="1" dirty="0"/>
              <a:t>R</a:t>
            </a:r>
            <a:r>
              <a:rPr lang="en-US" dirty="0"/>
              <a:t>elevant, </a:t>
            </a:r>
            <a:r>
              <a:rPr lang="en-US" b="1" dirty="0"/>
              <a:t>T</a:t>
            </a:r>
            <a:r>
              <a:rPr lang="en-US" dirty="0"/>
              <a:t>imely &amp; </a:t>
            </a:r>
            <a:r>
              <a:rPr lang="en-US" b="1" dirty="0"/>
              <a:t>A</a:t>
            </a:r>
            <a:r>
              <a:rPr lang="en-US" dirty="0"/>
              <a:t>ccessible</a:t>
            </a:r>
          </a:p>
          <a:p>
            <a:pPr lvl="1"/>
            <a:r>
              <a:rPr lang="en-US" dirty="0"/>
              <a:t>Help nation’s policymakers, businesses, and families make good decisions </a:t>
            </a:r>
          </a:p>
          <a:p>
            <a:r>
              <a:rPr lang="en-US" dirty="0"/>
              <a:t>Maintain trust of respondents and users</a:t>
            </a:r>
          </a:p>
          <a:p>
            <a:pPr lvl="1"/>
            <a:r>
              <a:rPr lang="en-US" dirty="0"/>
              <a:t>Transparency and confidentiality </a:t>
            </a:r>
          </a:p>
          <a:p>
            <a:r>
              <a:rPr lang="en-US" dirty="0"/>
              <a:t>Get the most from each US data dollar </a:t>
            </a:r>
          </a:p>
        </p:txBody>
      </p:sp>
      <p:sp>
        <p:nvSpPr>
          <p:cNvPr id="3" name="Slide Number Placeholder 2"/>
          <p:cNvSpPr>
            <a:spLocks noGrp="1"/>
          </p:cNvSpPr>
          <p:nvPr>
            <p:ph type="sldNum" sz="quarter" idx="12"/>
          </p:nvPr>
        </p:nvSpPr>
        <p:spPr/>
        <p:txBody>
          <a:bodyPr/>
          <a:lstStyle/>
          <a:p>
            <a:fld id="{3BF8234B-5D70-4BB5-A2B9-907672534964}" type="slidenum">
              <a:rPr lang="en-US" smtClean="0"/>
              <a:pPr/>
              <a:t>4</a:t>
            </a:fld>
            <a:endParaRPr lang="en-US" dirty="0"/>
          </a:p>
        </p:txBody>
      </p:sp>
      <p:pic>
        <p:nvPicPr>
          <p:cNvPr id="6" name="Picture 5">
            <a:extLst>
              <a:ext uri="{FF2B5EF4-FFF2-40B4-BE49-F238E27FC236}">
                <a16:creationId xmlns:a16="http://schemas.microsoft.com/office/drawing/2014/main" id="{BDEBD05C-95AF-4E53-8F82-4AD3489A459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991601" y="1981200"/>
            <a:ext cx="3200400" cy="2895600"/>
          </a:xfrm>
          <a:prstGeom prst="rect">
            <a:avLst/>
          </a:prstGeom>
        </p:spPr>
      </p:pic>
    </p:spTree>
    <p:extLst>
      <p:ext uri="{BB962C8B-B14F-4D97-AF65-F5344CB8AC3E}">
        <p14:creationId xmlns:p14="http://schemas.microsoft.com/office/powerpoint/2010/main" val="2277264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0872-99BE-40CD-9EB3-138353685915}"/>
              </a:ext>
            </a:extLst>
          </p:cNvPr>
          <p:cNvSpPr>
            <a:spLocks noGrp="1"/>
          </p:cNvSpPr>
          <p:nvPr>
            <p:ph type="title"/>
          </p:nvPr>
        </p:nvSpPr>
        <p:spPr/>
        <p:txBody>
          <a:bodyPr>
            <a:normAutofit fontScale="90000"/>
          </a:bodyPr>
          <a:lstStyle/>
          <a:p>
            <a:r>
              <a:rPr lang="en-US" b="1" dirty="0"/>
              <a:t>Reasons for growing focus on data science: Industry</a:t>
            </a:r>
          </a:p>
        </p:txBody>
      </p:sp>
      <p:sp>
        <p:nvSpPr>
          <p:cNvPr id="3" name="Content Placeholder 2">
            <a:extLst>
              <a:ext uri="{FF2B5EF4-FFF2-40B4-BE49-F238E27FC236}">
                <a16:creationId xmlns:a16="http://schemas.microsoft.com/office/drawing/2014/main" id="{366CB05F-F735-40AB-BA18-62EA3B02D4ED}"/>
              </a:ext>
            </a:extLst>
          </p:cNvPr>
          <p:cNvSpPr>
            <a:spLocks noGrp="1"/>
          </p:cNvSpPr>
          <p:nvPr>
            <p:ph idx="1"/>
          </p:nvPr>
        </p:nvSpPr>
        <p:spPr>
          <a:xfrm>
            <a:off x="609600" y="1828800"/>
            <a:ext cx="10134600" cy="4724400"/>
          </a:xfrm>
        </p:spPr>
        <p:txBody>
          <a:bodyPr>
            <a:normAutofit/>
          </a:bodyPr>
          <a:lstStyle/>
          <a:p>
            <a:r>
              <a:rPr lang="en-US" dirty="0"/>
              <a:t>Many proofs of concept</a:t>
            </a:r>
          </a:p>
          <a:p>
            <a:r>
              <a:rPr lang="en-US" dirty="0"/>
              <a:t>Burgeoning transactional and administrative data</a:t>
            </a:r>
          </a:p>
          <a:p>
            <a:r>
              <a:rPr lang="en-US" dirty="0"/>
              <a:t>Greater computational power</a:t>
            </a:r>
          </a:p>
          <a:p>
            <a:r>
              <a:rPr lang="en-US" dirty="0"/>
              <a:t>Innovative software (AI, linking, modelling, etc.)</a:t>
            </a:r>
          </a:p>
          <a:p>
            <a:r>
              <a:rPr lang="en-US" dirty="0"/>
              <a:t>Opportunity to augment and validate </a:t>
            </a:r>
            <a:br>
              <a:rPr lang="en-US" dirty="0"/>
            </a:br>
            <a:r>
              <a:rPr lang="en-US" dirty="0"/>
              <a:t>official statistics</a:t>
            </a:r>
          </a:p>
        </p:txBody>
      </p:sp>
      <p:pic>
        <p:nvPicPr>
          <p:cNvPr id="4" name="Picture 3">
            <a:extLst>
              <a:ext uri="{FF2B5EF4-FFF2-40B4-BE49-F238E27FC236}">
                <a16:creationId xmlns:a16="http://schemas.microsoft.com/office/drawing/2014/main" id="{9CB1F4E2-3EFB-4C27-9E1C-F440D47ED5E7}"/>
              </a:ext>
            </a:extLst>
          </p:cNvPr>
          <p:cNvPicPr>
            <a:picLocks noChangeAspect="1"/>
          </p:cNvPicPr>
          <p:nvPr/>
        </p:nvPicPr>
        <p:blipFill>
          <a:blip r:embed="rId3"/>
          <a:stretch>
            <a:fillRect/>
          </a:stretch>
        </p:blipFill>
        <p:spPr>
          <a:xfrm>
            <a:off x="7558425" y="4191000"/>
            <a:ext cx="4633575" cy="2667000"/>
          </a:xfrm>
          <a:prstGeom prst="rect">
            <a:avLst/>
          </a:prstGeom>
        </p:spPr>
      </p:pic>
    </p:spTree>
    <p:extLst>
      <p:ext uri="{BB962C8B-B14F-4D97-AF65-F5344CB8AC3E}">
        <p14:creationId xmlns:p14="http://schemas.microsoft.com/office/powerpoint/2010/main" val="1622565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08F3-A42D-4D6E-A0CA-4C39A153D694}"/>
              </a:ext>
            </a:extLst>
          </p:cNvPr>
          <p:cNvSpPr>
            <a:spLocks noGrp="1"/>
          </p:cNvSpPr>
          <p:nvPr>
            <p:ph type="title"/>
          </p:nvPr>
        </p:nvSpPr>
        <p:spPr/>
        <p:txBody>
          <a:bodyPr>
            <a:normAutofit fontScale="90000"/>
          </a:bodyPr>
          <a:lstStyle/>
          <a:p>
            <a:r>
              <a:rPr lang="en-US" b="1" dirty="0"/>
              <a:t>Reasons for growing focus on data science: Government stats agencies</a:t>
            </a:r>
          </a:p>
        </p:txBody>
      </p:sp>
      <p:sp>
        <p:nvSpPr>
          <p:cNvPr id="3" name="Content Placeholder 2">
            <a:extLst>
              <a:ext uri="{FF2B5EF4-FFF2-40B4-BE49-F238E27FC236}">
                <a16:creationId xmlns:a16="http://schemas.microsoft.com/office/drawing/2014/main" id="{CBB7C46A-9B81-4BCF-8CEC-D60D58333C09}"/>
              </a:ext>
            </a:extLst>
          </p:cNvPr>
          <p:cNvSpPr>
            <a:spLocks noGrp="1"/>
          </p:cNvSpPr>
          <p:nvPr>
            <p:ph idx="1"/>
          </p:nvPr>
        </p:nvSpPr>
        <p:spPr>
          <a:xfrm>
            <a:off x="609600" y="1600200"/>
            <a:ext cx="10972800" cy="4983162"/>
          </a:xfrm>
        </p:spPr>
        <p:txBody>
          <a:bodyPr>
            <a:normAutofit lnSpcReduction="10000"/>
          </a:bodyPr>
          <a:lstStyle/>
          <a:p>
            <a:r>
              <a:rPr lang="en-US" dirty="0"/>
              <a:t>Reduce respondent burden</a:t>
            </a:r>
          </a:p>
          <a:p>
            <a:pPr lvl="1"/>
            <a:r>
              <a:rPr lang="en-US" dirty="0"/>
              <a:t>Counteract falling household response rates</a:t>
            </a:r>
          </a:p>
          <a:p>
            <a:r>
              <a:rPr lang="en-US" dirty="0"/>
              <a:t>Raise efficiency and resilience</a:t>
            </a:r>
          </a:p>
          <a:p>
            <a:r>
              <a:rPr lang="en-US" dirty="0"/>
              <a:t>Improve statistics</a:t>
            </a:r>
          </a:p>
          <a:p>
            <a:pPr lvl="1"/>
            <a:r>
              <a:rPr lang="en-US" dirty="0"/>
              <a:t>Detail</a:t>
            </a:r>
          </a:p>
          <a:p>
            <a:pPr lvl="1"/>
            <a:r>
              <a:rPr lang="en-US" dirty="0"/>
              <a:t>Coverage</a:t>
            </a:r>
          </a:p>
          <a:p>
            <a:pPr lvl="1"/>
            <a:r>
              <a:rPr lang="en-US" dirty="0"/>
              <a:t>Timeliness</a:t>
            </a:r>
          </a:p>
          <a:p>
            <a:pPr lvl="1"/>
            <a:r>
              <a:rPr lang="en-US" dirty="0"/>
              <a:t>Precision</a:t>
            </a:r>
          </a:p>
          <a:p>
            <a:pPr lvl="1"/>
            <a:r>
              <a:rPr lang="en-US" dirty="0"/>
              <a:t>Accuracy</a:t>
            </a:r>
          </a:p>
          <a:p>
            <a:pPr lvl="1"/>
            <a:r>
              <a:rPr lang="en-US" dirty="0"/>
              <a:t>Presentation</a:t>
            </a:r>
          </a:p>
        </p:txBody>
      </p:sp>
      <p:pic>
        <p:nvPicPr>
          <p:cNvPr id="4" name="Picture 3">
            <a:extLst>
              <a:ext uri="{FF2B5EF4-FFF2-40B4-BE49-F238E27FC236}">
                <a16:creationId xmlns:a16="http://schemas.microsoft.com/office/drawing/2014/main" id="{C79A5A97-685D-421B-B2F8-EC82F0B7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819400"/>
            <a:ext cx="3886200" cy="2608188"/>
          </a:xfrm>
          <a:prstGeom prst="rect">
            <a:avLst/>
          </a:prstGeom>
        </p:spPr>
      </p:pic>
    </p:spTree>
    <p:extLst>
      <p:ext uri="{BB962C8B-B14F-4D97-AF65-F5344CB8AC3E}">
        <p14:creationId xmlns:p14="http://schemas.microsoft.com/office/powerpoint/2010/main" val="111563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9520-A4DD-4018-8048-BE6F8368B6EB}"/>
              </a:ext>
            </a:extLst>
          </p:cNvPr>
          <p:cNvSpPr>
            <a:spLocks noGrp="1"/>
          </p:cNvSpPr>
          <p:nvPr>
            <p:ph type="title"/>
          </p:nvPr>
        </p:nvSpPr>
        <p:spPr/>
        <p:txBody>
          <a:bodyPr/>
          <a:lstStyle/>
          <a:p>
            <a:r>
              <a:rPr lang="en-US" b="1" dirty="0"/>
              <a:t>Barriers to private use of government data</a:t>
            </a:r>
          </a:p>
        </p:txBody>
      </p:sp>
      <p:sp>
        <p:nvSpPr>
          <p:cNvPr id="3" name="Content Placeholder 2">
            <a:extLst>
              <a:ext uri="{FF2B5EF4-FFF2-40B4-BE49-F238E27FC236}">
                <a16:creationId xmlns:a16="http://schemas.microsoft.com/office/drawing/2014/main" id="{57ADDB9A-6ED8-4C00-9A5C-696B7877220A}"/>
              </a:ext>
            </a:extLst>
          </p:cNvPr>
          <p:cNvSpPr>
            <a:spLocks noGrp="1"/>
          </p:cNvSpPr>
          <p:nvPr>
            <p:ph idx="1"/>
          </p:nvPr>
        </p:nvSpPr>
        <p:spPr/>
        <p:txBody>
          <a:bodyPr/>
          <a:lstStyle/>
          <a:p>
            <a:r>
              <a:rPr lang="en-US" dirty="0"/>
              <a:t>Protection of confidentiality and privacy</a:t>
            </a:r>
          </a:p>
          <a:p>
            <a:r>
              <a:rPr lang="en-US" dirty="0"/>
              <a:t>Constraints from government’s lack </a:t>
            </a:r>
            <a:br>
              <a:rPr lang="en-US" dirty="0"/>
            </a:br>
            <a:r>
              <a:rPr lang="en-US" dirty="0"/>
              <a:t>of resources</a:t>
            </a:r>
          </a:p>
          <a:p>
            <a:pPr lvl="1"/>
            <a:r>
              <a:rPr lang="en-US" dirty="0"/>
              <a:t>Modernization</a:t>
            </a:r>
          </a:p>
          <a:p>
            <a:pPr lvl="1"/>
            <a:r>
              <a:rPr lang="en-US" dirty="0"/>
              <a:t>Detail</a:t>
            </a:r>
          </a:p>
          <a:p>
            <a:r>
              <a:rPr lang="en-US" dirty="0"/>
              <a:t>Equal access</a:t>
            </a:r>
          </a:p>
          <a:p>
            <a:r>
              <a:rPr lang="en-US" dirty="0"/>
              <a:t>Lack of communication</a:t>
            </a:r>
          </a:p>
        </p:txBody>
      </p:sp>
      <p:pic>
        <p:nvPicPr>
          <p:cNvPr id="5" name="Picture 4">
            <a:extLst>
              <a:ext uri="{FF2B5EF4-FFF2-40B4-BE49-F238E27FC236}">
                <a16:creationId xmlns:a16="http://schemas.microsoft.com/office/drawing/2014/main" id="{8B966890-1C2C-4973-886A-EC2788C0216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10400" y="2133600"/>
            <a:ext cx="5003800" cy="3752850"/>
          </a:xfrm>
          <a:prstGeom prst="rect">
            <a:avLst/>
          </a:prstGeom>
        </p:spPr>
      </p:pic>
    </p:spTree>
    <p:extLst>
      <p:ext uri="{BB962C8B-B14F-4D97-AF65-F5344CB8AC3E}">
        <p14:creationId xmlns:p14="http://schemas.microsoft.com/office/powerpoint/2010/main" val="378462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911C-067C-48E6-BC79-BCE70FB52629}"/>
              </a:ext>
            </a:extLst>
          </p:cNvPr>
          <p:cNvSpPr>
            <a:spLocks noGrp="1"/>
          </p:cNvSpPr>
          <p:nvPr>
            <p:ph type="title"/>
          </p:nvPr>
        </p:nvSpPr>
        <p:spPr/>
        <p:txBody>
          <a:bodyPr>
            <a:normAutofit fontScale="90000"/>
          </a:bodyPr>
          <a:lstStyle/>
          <a:p>
            <a:r>
              <a:rPr lang="en-US" b="1" dirty="0"/>
              <a:t>Barriers to administrative data-sharing </a:t>
            </a:r>
            <a:r>
              <a:rPr lang="en-US" b="1" u="sng" dirty="0"/>
              <a:t>within the government</a:t>
            </a:r>
          </a:p>
        </p:txBody>
      </p:sp>
      <p:sp>
        <p:nvSpPr>
          <p:cNvPr id="3" name="Content Placeholder 2">
            <a:extLst>
              <a:ext uri="{FF2B5EF4-FFF2-40B4-BE49-F238E27FC236}">
                <a16:creationId xmlns:a16="http://schemas.microsoft.com/office/drawing/2014/main" id="{A0639306-A8B0-4654-ACF8-C580E187F98D}"/>
              </a:ext>
            </a:extLst>
          </p:cNvPr>
          <p:cNvSpPr>
            <a:spLocks noGrp="1"/>
          </p:cNvSpPr>
          <p:nvPr>
            <p:ph idx="1"/>
          </p:nvPr>
        </p:nvSpPr>
        <p:spPr>
          <a:xfrm>
            <a:off x="152400" y="1570681"/>
            <a:ext cx="9753600" cy="4983162"/>
          </a:xfrm>
        </p:spPr>
        <p:txBody>
          <a:bodyPr>
            <a:normAutofit fontScale="92500" lnSpcReduction="20000"/>
          </a:bodyPr>
          <a:lstStyle/>
          <a:p>
            <a:r>
              <a:rPr lang="en-US" dirty="0"/>
              <a:t>Data-sharing restrictions</a:t>
            </a:r>
          </a:p>
          <a:p>
            <a:pPr lvl="1"/>
            <a:r>
              <a:rPr lang="en-US" dirty="0"/>
              <a:t>Legal (require legislation to change) </a:t>
            </a:r>
          </a:p>
          <a:p>
            <a:pPr lvl="2"/>
            <a:r>
              <a:rPr lang="en-US" dirty="0"/>
              <a:t>E.g., IRS data, UI wage records</a:t>
            </a:r>
          </a:p>
          <a:p>
            <a:pPr lvl="1"/>
            <a:r>
              <a:rPr lang="en-US" dirty="0"/>
              <a:t>Risk aversion + lack of clarity (may require re-interpretation)</a:t>
            </a:r>
          </a:p>
          <a:p>
            <a:pPr lvl="2"/>
            <a:r>
              <a:rPr lang="en-US" dirty="0"/>
              <a:t>Responsibility for protecting confidentiality</a:t>
            </a:r>
          </a:p>
          <a:p>
            <a:r>
              <a:rPr lang="en-US" dirty="0"/>
              <a:t>Resources </a:t>
            </a:r>
          </a:p>
          <a:p>
            <a:pPr lvl="1"/>
            <a:r>
              <a:rPr lang="en-US" dirty="0"/>
              <a:t>Curate, document &amp; store data; program code; train staff… </a:t>
            </a:r>
          </a:p>
          <a:p>
            <a:r>
              <a:rPr lang="en-US" dirty="0"/>
              <a:t>Priority of operational mission</a:t>
            </a:r>
          </a:p>
          <a:p>
            <a:pPr lvl="1"/>
            <a:r>
              <a:rPr lang="en-US" dirty="0"/>
              <a:t>Existence may be hidden</a:t>
            </a:r>
          </a:p>
          <a:p>
            <a:pPr lvl="1"/>
            <a:r>
              <a:rPr lang="en-US" dirty="0"/>
              <a:t>Immediate demands impede timeliness, continuity, quality, enhancements, documentation needed for statistical uses</a:t>
            </a:r>
          </a:p>
          <a:p>
            <a:pPr lvl="1"/>
            <a:r>
              <a:rPr lang="en-US" dirty="0"/>
              <a:t>Imperfections may be embarrassing </a:t>
            </a:r>
          </a:p>
        </p:txBody>
      </p:sp>
      <p:pic>
        <p:nvPicPr>
          <p:cNvPr id="5" name="Picture 4">
            <a:extLst>
              <a:ext uri="{FF2B5EF4-FFF2-40B4-BE49-F238E27FC236}">
                <a16:creationId xmlns:a16="http://schemas.microsoft.com/office/drawing/2014/main" id="{8EE5BD48-185D-4C8C-8402-E77920B3F98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182100" y="1940996"/>
            <a:ext cx="3009900" cy="3320923"/>
          </a:xfrm>
          <a:prstGeom prst="rect">
            <a:avLst/>
          </a:prstGeom>
        </p:spPr>
      </p:pic>
    </p:spTree>
    <p:extLst>
      <p:ext uri="{BB962C8B-B14F-4D97-AF65-F5344CB8AC3E}">
        <p14:creationId xmlns:p14="http://schemas.microsoft.com/office/powerpoint/2010/main" val="1477337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Challenges for stats agencies in using industry data</a:t>
            </a:r>
          </a:p>
        </p:txBody>
      </p:sp>
      <p:sp>
        <p:nvSpPr>
          <p:cNvPr id="5" name="Content Placeholder 4">
            <a:extLst>
              <a:ext uri="{FF2B5EF4-FFF2-40B4-BE49-F238E27FC236}">
                <a16:creationId xmlns:a16="http://schemas.microsoft.com/office/drawing/2014/main" id="{3707B6F5-1D15-4EBA-9190-AA469222F684}"/>
              </a:ext>
            </a:extLst>
          </p:cNvPr>
          <p:cNvSpPr>
            <a:spLocks noGrp="1"/>
          </p:cNvSpPr>
          <p:nvPr>
            <p:ph idx="1"/>
          </p:nvPr>
        </p:nvSpPr>
        <p:spPr>
          <a:xfrm>
            <a:off x="1066800" y="1676399"/>
            <a:ext cx="9220200" cy="5045075"/>
          </a:xfrm>
        </p:spPr>
        <p:txBody>
          <a:bodyPr>
            <a:normAutofit/>
          </a:bodyPr>
          <a:lstStyle/>
          <a:p>
            <a:pPr marL="514350" indent="-514350">
              <a:buFont typeface="+mj-lt"/>
              <a:buAutoNum type="arabicPeriod"/>
            </a:pPr>
            <a:r>
              <a:rPr lang="en-US" dirty="0"/>
              <a:t>Quality</a:t>
            </a:r>
          </a:p>
          <a:p>
            <a:pPr marL="514350" indent="-514350">
              <a:buFont typeface="+mj-lt"/>
              <a:buAutoNum type="arabicPeriod"/>
            </a:pPr>
            <a:r>
              <a:rPr lang="en-US" dirty="0"/>
              <a:t>Access</a:t>
            </a:r>
          </a:p>
          <a:p>
            <a:pPr marL="514350" indent="-514350">
              <a:buFont typeface="+mj-lt"/>
              <a:buAutoNum type="arabicPeriod"/>
            </a:pPr>
            <a:r>
              <a:rPr lang="en-US" dirty="0"/>
              <a:t>Respondent protection</a:t>
            </a:r>
          </a:p>
          <a:p>
            <a:pPr marL="514350" indent="-514350">
              <a:buFont typeface="+mj-lt"/>
              <a:buAutoNum type="arabicPeriod"/>
            </a:pPr>
            <a:r>
              <a:rPr lang="en-US" dirty="0"/>
              <a:t>Operations </a:t>
            </a:r>
          </a:p>
          <a:p>
            <a:pPr marL="514350" indent="-514350">
              <a:buFont typeface="+mj-lt"/>
              <a:buAutoNum type="arabicPeriod"/>
            </a:pPr>
            <a:r>
              <a:rPr lang="en-US" dirty="0"/>
              <a:t>Comparability</a:t>
            </a:r>
          </a:p>
          <a:p>
            <a:pPr marL="514350" indent="-514350">
              <a:buFont typeface="+mj-lt"/>
              <a:buAutoNum type="arabicPeriod"/>
            </a:pPr>
            <a:r>
              <a:rPr lang="en-US" dirty="0"/>
              <a:t>Mission compatibility</a:t>
            </a:r>
          </a:p>
        </p:txBody>
      </p:sp>
      <p:sp>
        <p:nvSpPr>
          <p:cNvPr id="3" name="Slide Number Placeholder 2"/>
          <p:cNvSpPr>
            <a:spLocks noGrp="1"/>
          </p:cNvSpPr>
          <p:nvPr>
            <p:ph type="sldNum" sz="quarter" idx="12"/>
          </p:nvPr>
        </p:nvSpPr>
        <p:spPr/>
        <p:txBody>
          <a:bodyPr/>
          <a:lstStyle/>
          <a:p>
            <a:fld id="{3BF8234B-5D70-4BB5-A2B9-907672534964}" type="slidenum">
              <a:rPr lang="en-US" smtClean="0"/>
              <a:pPr/>
              <a:t>9</a:t>
            </a:fld>
            <a:endParaRPr lang="en-US" dirty="0"/>
          </a:p>
        </p:txBody>
      </p:sp>
      <p:pic>
        <p:nvPicPr>
          <p:cNvPr id="6" name="Picture 2" descr="C:\Users\Erica\AppData\Local\Microsoft\Windows\INetCache\IE\3QON0J0E\4193331920_ed43d2111c_z[1].jpg">
            <a:extLst>
              <a:ext uri="{FF2B5EF4-FFF2-40B4-BE49-F238E27FC236}">
                <a16:creationId xmlns:a16="http://schemas.microsoft.com/office/drawing/2014/main" id="{62667035-51E9-492E-8FD0-331D5081D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931" y="1676400"/>
            <a:ext cx="3743869" cy="358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491752"/>
      </p:ext>
    </p:extLst>
  </p:cSld>
  <p:clrMapOvr>
    <a:masterClrMapping/>
  </p:clrMapOvr>
</p:sld>
</file>

<file path=ppt/theme/theme1.xml><?xml version="1.0" encoding="utf-8"?>
<a:theme xmlns:a="http://schemas.openxmlformats.org/drawingml/2006/main" name="BLS White CONTENT slides">
  <a:themeElements>
    <a:clrScheme name="Custom 2">
      <a:dk1>
        <a:srgbClr val="002060"/>
      </a:dk1>
      <a:lt1>
        <a:sysClr val="window" lastClr="FFFFFF"/>
      </a:lt1>
      <a:dk2>
        <a:srgbClr val="002060"/>
      </a:dk2>
      <a:lt2>
        <a:srgbClr val="FFFFFF"/>
      </a:lt2>
      <a:accent1>
        <a:srgbClr val="3E3F67"/>
      </a:accent1>
      <a:accent2>
        <a:srgbClr val="FFC000"/>
      </a:accent2>
      <a:accent3>
        <a:srgbClr val="C00000"/>
      </a:accent3>
      <a:accent4>
        <a:srgbClr val="00B0F0"/>
      </a:accent4>
      <a:accent5>
        <a:srgbClr val="92D050"/>
      </a:accent5>
      <a:accent6>
        <a:srgbClr val="244448"/>
      </a:accent6>
      <a:hlink>
        <a:srgbClr val="002060"/>
      </a:hlink>
      <a:folHlink>
        <a:srgbClr val="7030A0"/>
      </a:folHlink>
    </a:clrScheme>
    <a:fontScheme name="BLS Font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3600" b="0" i="0" u="none" strike="noStrike" kern="1200" cap="none" spc="0" normalizeH="0" baseline="0" noProof="0" dirty="0" smtClean="0">
            <a:ln>
              <a:noFill/>
            </a:ln>
            <a:solidFill>
              <a:schemeClr val="bg1"/>
            </a:solidFill>
            <a:effectLst/>
            <a:uLnTx/>
            <a:uFillTx/>
            <a:latin typeface="Tahoma" pitchFamily="34" charset="0"/>
            <a:ea typeface="+mj-ea"/>
            <a:cs typeface="Tahoma" pitchFamily="34" charset="0"/>
          </a:defRPr>
        </a:defPPr>
      </a:lstStyle>
    </a:txDef>
  </a:objectDefaults>
  <a:extraClrScheme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S CORE slides (use w/ either White or Blue 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White07_BLS_Template</Template>
  <TotalTime>0</TotalTime>
  <Words>2387</Words>
  <Application>Microsoft Office PowerPoint</Application>
  <PresentationFormat>Widescreen</PresentationFormat>
  <Paragraphs>429</Paragraphs>
  <Slides>21</Slides>
  <Notes>21</Notes>
  <HiddenSlides>0</HiddenSlides>
  <MMClips>0</MMClips>
  <ScaleCrop>false</ScaleCrop>
  <HeadingPairs>
    <vt:vector size="6" baseType="variant">
      <vt:variant>
        <vt:lpstr>Fonts Used</vt:lpstr>
      </vt:variant>
      <vt:variant>
        <vt:i4>8</vt:i4>
      </vt:variant>
      <vt:variant>
        <vt:lpstr>Theme</vt:lpstr>
      </vt:variant>
      <vt:variant>
        <vt:i4>11</vt:i4>
      </vt:variant>
      <vt:variant>
        <vt:lpstr>Slide Titles</vt:lpstr>
      </vt:variant>
      <vt:variant>
        <vt:i4>21</vt:i4>
      </vt:variant>
    </vt:vector>
  </HeadingPairs>
  <TitlesOfParts>
    <vt:vector size="40" baseType="lpstr">
      <vt:lpstr>Arial</vt:lpstr>
      <vt:lpstr>AvantGarde</vt:lpstr>
      <vt:lpstr>Bookman</vt:lpstr>
      <vt:lpstr>Calibri</vt:lpstr>
      <vt:lpstr>Tahoma</vt:lpstr>
      <vt:lpstr>Verdana</vt:lpstr>
      <vt:lpstr>Wingdings</vt:lpstr>
      <vt:lpstr>Wingdings 3</vt:lpstr>
      <vt:lpstr>BLS White CONTENT slides</vt:lpstr>
      <vt:lpstr>BLS CORE slides (use w/ either White or Blue CONTENT Slides)</vt:lpstr>
      <vt:lpstr>7_Custom Design</vt:lpstr>
      <vt:lpstr>4_Custom Design</vt:lpstr>
      <vt:lpstr>5_Custom Design</vt:lpstr>
      <vt:lpstr>6_Custom Design</vt:lpstr>
      <vt:lpstr>Custom Design</vt:lpstr>
      <vt:lpstr>3_Custom Design</vt:lpstr>
      <vt:lpstr>2_Custom Design</vt:lpstr>
      <vt:lpstr>8_Custom Design</vt:lpstr>
      <vt:lpstr>1_Custom Design</vt:lpstr>
      <vt:lpstr>Data Science in Industry and Government</vt:lpstr>
      <vt:lpstr>Agenda</vt:lpstr>
      <vt:lpstr>Industry data science priorities</vt:lpstr>
      <vt:lpstr>Government statistics priorities</vt:lpstr>
      <vt:lpstr>Reasons for growing focus on data science: Industry</vt:lpstr>
      <vt:lpstr>Reasons for growing focus on data science: Government stats agencies</vt:lpstr>
      <vt:lpstr>Barriers to private use of government data</vt:lpstr>
      <vt:lpstr>Barriers to administrative data-sharing within the government</vt:lpstr>
      <vt:lpstr>Challenges for stats agencies in using industry data</vt:lpstr>
      <vt:lpstr>Outlook for data science interaction between government and industry</vt:lpstr>
      <vt:lpstr>How Data Science in industry and government must work together</vt:lpstr>
      <vt:lpstr>PowerPoint Presentation</vt:lpstr>
      <vt:lpstr>Government statistics: Headlined, not sidelined</vt:lpstr>
      <vt:lpstr>Big Data challenges</vt:lpstr>
      <vt:lpstr>How BLS already uses  Big Data</vt:lpstr>
      <vt:lpstr>1. Data quality</vt:lpstr>
      <vt:lpstr>2. Access</vt:lpstr>
      <vt:lpstr>3. Respondent protection</vt:lpstr>
      <vt:lpstr>4. Operations</vt:lpstr>
      <vt:lpstr>5. Comparability across strategies and sources</vt:lpstr>
      <vt:lpstr>6. Mission compatibility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2014-05-21T15:03:45Z</dcterms:created>
  <dcterms:modified xsi:type="dcterms:W3CDTF">2019-06-10T04:52:23Z</dcterms:modified>
  <cp:contentStatus/>
</cp:coreProperties>
</file>