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0" r:id="rId2"/>
    <p:sldMasterId id="2147483681" r:id="rId3"/>
    <p:sldMasterId id="2147483694" r:id="rId4"/>
    <p:sldMasterId id="2147483706" r:id="rId5"/>
    <p:sldMasterId id="2147483718" r:id="rId6"/>
    <p:sldMasterId id="2147483730" r:id="rId7"/>
    <p:sldMasterId id="2147483742" r:id="rId8"/>
    <p:sldMasterId id="2147483754" r:id="rId9"/>
    <p:sldMasterId id="2147483766" r:id="rId10"/>
    <p:sldMasterId id="2147483778" r:id="rId11"/>
  </p:sldMasterIdLst>
  <p:notesMasterIdLst>
    <p:notesMasterId r:id="rId43"/>
  </p:notesMasterIdLst>
  <p:handoutMasterIdLst>
    <p:handoutMasterId r:id="rId44"/>
  </p:handoutMasterIdLst>
  <p:sldIdLst>
    <p:sldId id="426" r:id="rId12"/>
    <p:sldId id="623" r:id="rId13"/>
    <p:sldId id="327" r:id="rId14"/>
    <p:sldId id="599" r:id="rId15"/>
    <p:sldId id="614" r:id="rId16"/>
    <p:sldId id="624" r:id="rId17"/>
    <p:sldId id="565" r:id="rId18"/>
    <p:sldId id="597" r:id="rId19"/>
    <p:sldId id="615" r:id="rId20"/>
    <p:sldId id="616" r:id="rId21"/>
    <p:sldId id="617" r:id="rId22"/>
    <p:sldId id="618" r:id="rId23"/>
    <p:sldId id="619" r:id="rId24"/>
    <p:sldId id="620" r:id="rId25"/>
    <p:sldId id="628" r:id="rId26"/>
    <p:sldId id="622" r:id="rId27"/>
    <p:sldId id="627" r:id="rId28"/>
    <p:sldId id="625" r:id="rId29"/>
    <p:sldId id="626" r:id="rId30"/>
    <p:sldId id="462" r:id="rId31"/>
    <p:sldId id="607" r:id="rId32"/>
    <p:sldId id="534" r:id="rId33"/>
    <p:sldId id="602" r:id="rId34"/>
    <p:sldId id="604" r:id="rId35"/>
    <p:sldId id="605" r:id="rId36"/>
    <p:sldId id="606" r:id="rId37"/>
    <p:sldId id="603" r:id="rId38"/>
    <p:sldId id="609" r:id="rId39"/>
    <p:sldId id="610" r:id="rId40"/>
    <p:sldId id="612" r:id="rId41"/>
    <p:sldId id="594"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7BAFF"/>
    <a:srgbClr val="D9D9D9"/>
    <a:srgbClr val="C00000"/>
    <a:srgbClr val="00896A"/>
    <a:srgbClr val="0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71081" autoAdjust="0"/>
  </p:normalViewPr>
  <p:slideViewPr>
    <p:cSldViewPr>
      <p:cViewPr varScale="1">
        <p:scale>
          <a:sx n="48" d="100"/>
          <a:sy n="48" d="100"/>
        </p:scale>
        <p:origin x="1572" y="5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1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0"/>
            <a:ext cx="3078559" cy="471348"/>
          </a:xfrm>
          <a:prstGeom prst="rect">
            <a:avLst/>
          </a:prstGeom>
        </p:spPr>
        <p:txBody>
          <a:bodyPr vert="horz" lIns="93205" tIns="46602" rIns="93205" bIns="46602" rtlCol="0"/>
          <a:lstStyle>
            <a:lvl1pPr algn="l">
              <a:defRPr sz="1200"/>
            </a:lvl1pPr>
          </a:lstStyle>
          <a:p>
            <a:endParaRPr lang="en-US" dirty="0"/>
          </a:p>
        </p:txBody>
      </p:sp>
      <p:sp>
        <p:nvSpPr>
          <p:cNvPr id="3" name="Date Placeholder 2"/>
          <p:cNvSpPr>
            <a:spLocks noGrp="1"/>
          </p:cNvSpPr>
          <p:nvPr>
            <p:ph type="dt" sz="quarter" idx="1"/>
          </p:nvPr>
        </p:nvSpPr>
        <p:spPr>
          <a:xfrm>
            <a:off x="4022278" y="10"/>
            <a:ext cx="3078558" cy="471348"/>
          </a:xfrm>
          <a:prstGeom prst="rect">
            <a:avLst/>
          </a:prstGeom>
        </p:spPr>
        <p:txBody>
          <a:bodyPr vert="horz" lIns="93205" tIns="46602" rIns="93205" bIns="46602" rtlCol="0"/>
          <a:lstStyle>
            <a:lvl1pPr algn="r">
              <a:defRPr sz="1200"/>
            </a:lvl1pPr>
          </a:lstStyle>
          <a:p>
            <a:fld id="{03EC87F4-D337-4DA8-A284-51C90ACD4A65}" type="datetimeFigureOut">
              <a:rPr lang="en-US" smtClean="0"/>
              <a:pPr/>
              <a:t>6/11/2019</a:t>
            </a:fld>
            <a:endParaRPr lang="en-US" dirty="0"/>
          </a:p>
        </p:txBody>
      </p:sp>
      <p:sp>
        <p:nvSpPr>
          <p:cNvPr id="4" name="Footer Placeholder 3"/>
          <p:cNvSpPr>
            <a:spLocks noGrp="1"/>
          </p:cNvSpPr>
          <p:nvPr>
            <p:ph type="ftr" sz="quarter" idx="2"/>
          </p:nvPr>
        </p:nvSpPr>
        <p:spPr>
          <a:xfrm>
            <a:off x="6" y="8917138"/>
            <a:ext cx="3078559" cy="471348"/>
          </a:xfrm>
          <a:prstGeom prst="rect">
            <a:avLst/>
          </a:prstGeom>
        </p:spPr>
        <p:txBody>
          <a:bodyPr vert="horz" lIns="93205" tIns="46602" rIns="93205" bIns="4660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278" y="8917138"/>
            <a:ext cx="3078558" cy="471348"/>
          </a:xfrm>
          <a:prstGeom prst="rect">
            <a:avLst/>
          </a:prstGeom>
        </p:spPr>
        <p:txBody>
          <a:bodyPr vert="horz" lIns="93205" tIns="46602" rIns="93205" bIns="46602" rtlCol="0" anchor="b"/>
          <a:lstStyle>
            <a:lvl1pPr algn="r">
              <a:defRPr sz="1200"/>
            </a:lvl1pPr>
          </a:lstStyle>
          <a:p>
            <a:fld id="{6823B26D-0205-4FF0-B32F-DD52AA52DE25}" type="slidenum">
              <a:rPr lang="en-US" smtClean="0"/>
              <a:pPr/>
              <a:t>‹#›</a:t>
            </a:fld>
            <a:endParaRPr lang="en-US" dirty="0"/>
          </a:p>
        </p:txBody>
      </p:sp>
    </p:spTree>
    <p:extLst>
      <p:ext uri="{BB962C8B-B14F-4D97-AF65-F5344CB8AC3E}">
        <p14:creationId xmlns:p14="http://schemas.microsoft.com/office/powerpoint/2010/main" val="3095796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77739" cy="469424"/>
          </a:xfrm>
          <a:prstGeom prst="rect">
            <a:avLst/>
          </a:prstGeom>
        </p:spPr>
        <p:txBody>
          <a:bodyPr vert="horz" lIns="94970" tIns="47485" rIns="94970" bIns="47485" rtlCol="0"/>
          <a:lstStyle>
            <a:lvl1pPr algn="l">
              <a:defRPr sz="1200"/>
            </a:lvl1pPr>
          </a:lstStyle>
          <a:p>
            <a:endParaRPr lang="en-US" dirty="0"/>
          </a:p>
        </p:txBody>
      </p:sp>
      <p:sp>
        <p:nvSpPr>
          <p:cNvPr id="3" name="Date Placeholder 2"/>
          <p:cNvSpPr>
            <a:spLocks noGrp="1"/>
          </p:cNvSpPr>
          <p:nvPr>
            <p:ph type="dt" idx="1"/>
          </p:nvPr>
        </p:nvSpPr>
        <p:spPr>
          <a:xfrm>
            <a:off x="4023099" y="1"/>
            <a:ext cx="3077739" cy="469424"/>
          </a:xfrm>
          <a:prstGeom prst="rect">
            <a:avLst/>
          </a:prstGeom>
        </p:spPr>
        <p:txBody>
          <a:bodyPr vert="horz" lIns="94970" tIns="47485" rIns="94970" bIns="47485" rtlCol="0"/>
          <a:lstStyle>
            <a:lvl1pPr algn="r">
              <a:defRPr sz="1200"/>
            </a:lvl1pPr>
          </a:lstStyle>
          <a:p>
            <a:fld id="{11339DA9-ECCA-4D2E-BFE6-11769EB06678}" type="datetimeFigureOut">
              <a:rPr lang="en-US" smtClean="0"/>
              <a:pPr/>
              <a:t>6/11/2019</a:t>
            </a:fld>
            <a:endParaRPr lang="en-US" dirty="0"/>
          </a:p>
        </p:txBody>
      </p:sp>
      <p:sp>
        <p:nvSpPr>
          <p:cNvPr id="4" name="Slide Image Placeholder 3"/>
          <p:cNvSpPr>
            <a:spLocks noGrp="1" noRot="1" noChangeAspect="1"/>
          </p:cNvSpPr>
          <p:nvPr>
            <p:ph type="sldImg" idx="2"/>
          </p:nvPr>
        </p:nvSpPr>
        <p:spPr>
          <a:xfrm>
            <a:off x="422275" y="704850"/>
            <a:ext cx="6257925" cy="3521075"/>
          </a:xfrm>
          <a:prstGeom prst="rect">
            <a:avLst/>
          </a:prstGeom>
          <a:noFill/>
          <a:ln w="12700">
            <a:solidFill>
              <a:prstClr val="black"/>
            </a:solidFill>
          </a:ln>
        </p:spPr>
        <p:txBody>
          <a:bodyPr vert="horz" lIns="94970" tIns="47485" rIns="94970" bIns="47485"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970" tIns="47485" rIns="94970" bIns="474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917422"/>
            <a:ext cx="3077739" cy="469424"/>
          </a:xfrm>
          <a:prstGeom prst="rect">
            <a:avLst/>
          </a:prstGeom>
        </p:spPr>
        <p:txBody>
          <a:bodyPr vert="horz" lIns="94970" tIns="47485" rIns="94970" bIns="474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9" y="8917422"/>
            <a:ext cx="3077739" cy="469424"/>
          </a:xfrm>
          <a:prstGeom prst="rect">
            <a:avLst/>
          </a:prstGeom>
        </p:spPr>
        <p:txBody>
          <a:bodyPr vert="horz" lIns="94970" tIns="47485" rIns="94970" bIns="47485" rtlCol="0" anchor="b"/>
          <a:lstStyle>
            <a:lvl1pPr algn="r">
              <a:defRPr sz="1200"/>
            </a:lvl1pPr>
          </a:lstStyle>
          <a:p>
            <a:fld id="{EB7BDBEF-95B7-497B-9F7A-C96EE7A60ABC}" type="slidenum">
              <a:rPr lang="en-US" smtClean="0"/>
              <a:pPr/>
              <a:t>‹#›</a:t>
            </a:fld>
            <a:endParaRPr lang="en-US" dirty="0"/>
          </a:p>
        </p:txBody>
      </p:sp>
    </p:spTree>
    <p:extLst>
      <p:ext uri="{BB962C8B-B14F-4D97-AF65-F5344CB8AC3E}">
        <p14:creationId xmlns:p14="http://schemas.microsoft.com/office/powerpoint/2010/main" val="54489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pPr lvl="0"/>
            <a:r>
              <a:rPr lang="en-US" sz="1400" b="1" dirty="0"/>
              <a:t>Good afternoon!</a:t>
            </a:r>
          </a:p>
          <a:p>
            <a:pPr lvl="0"/>
            <a:endParaRPr lang="en-US" sz="1400" dirty="0"/>
          </a:p>
          <a:p>
            <a:pPr lvl="0"/>
            <a:r>
              <a:rPr lang="en-US" sz="1400" dirty="0"/>
              <a:t>I’m Erica Groshen, the former Commissioner of Labor Statistics and currently visiting Sr scholar at Cornell and Research Fellow at Upjohn Institute.  </a:t>
            </a:r>
          </a:p>
          <a:p>
            <a:pPr lvl="0"/>
            <a:endParaRPr lang="en-US" sz="1400" dirty="0"/>
          </a:p>
          <a:p>
            <a:pPr lvl="0"/>
            <a:r>
              <a:rPr lang="en-US" sz="1400" dirty="0"/>
              <a:t>I thank Michael Baron for organizing today’s session</a:t>
            </a:r>
          </a:p>
          <a:p>
            <a:pPr lvl="0"/>
            <a:endParaRPr lang="en-US" sz="1400" dirty="0"/>
          </a:p>
          <a:p>
            <a:pPr lvl="0"/>
            <a:r>
              <a:rPr lang="en-US" sz="1400" dirty="0"/>
              <a:t>Start by setting the stage for the rest of what I want to talk about. </a:t>
            </a:r>
          </a:p>
          <a:p>
            <a:pPr lvl="0"/>
            <a:endParaRPr lang="en-US" sz="1400" dirty="0"/>
          </a:p>
        </p:txBody>
      </p:sp>
      <p:sp>
        <p:nvSpPr>
          <p:cNvPr id="4" name="Slide Number Placeholder 3"/>
          <p:cNvSpPr>
            <a:spLocks noGrp="1"/>
          </p:cNvSpPr>
          <p:nvPr>
            <p:ph type="sldNum" sz="quarter" idx="10"/>
          </p:nvPr>
        </p:nvSpPr>
        <p:spPr/>
        <p:txBody>
          <a:bodyPr/>
          <a:lstStyle/>
          <a:p>
            <a:fld id="{EB7BDBEF-95B7-497B-9F7A-C96EE7A60AB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6864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Sampling and estimation methods and transparency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Documented, transparent methods; standard errors published if available; adhere to OMB and professional standards by design, testing and validation </a:t>
            </a:r>
          </a:p>
          <a:p>
            <a:r>
              <a:rPr lang="en-US" sz="1200" kern="1200" dirty="0">
                <a:solidFill>
                  <a:schemeClr val="tx1"/>
                </a:solidFill>
                <a:effectLst/>
                <a:latin typeface="+mn-lt"/>
                <a:ea typeface="+mn-ea"/>
                <a:cs typeface="+mn-cs"/>
              </a:rPr>
              <a:t>Many experimental, proprietary,  novel, variable and opaque approaches; standard errors rarely published; no consistent externally recognized standards  </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10</a:t>
            </a:fld>
            <a:endParaRPr lang="en-US" dirty="0"/>
          </a:p>
        </p:txBody>
      </p:sp>
    </p:spTree>
    <p:extLst>
      <p:ext uri="{BB962C8B-B14F-4D97-AF65-F5344CB8AC3E}">
        <p14:creationId xmlns:p14="http://schemas.microsoft.com/office/powerpoint/2010/main" val="124026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Variables measured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Usually (except administrative sources) designed to provide reliable answers to pressing questions; tested and validated</a:t>
            </a:r>
          </a:p>
          <a:p>
            <a:r>
              <a:rPr lang="en-US" sz="1200" kern="1200" dirty="0">
                <a:solidFill>
                  <a:schemeClr val="tx1"/>
                </a:solidFill>
                <a:effectLst/>
                <a:latin typeface="+mn-lt"/>
                <a:ea typeface="+mn-ea"/>
                <a:cs typeface="+mn-cs"/>
              </a:rPr>
              <a:t>Usually </a:t>
            </a:r>
            <a:r>
              <a:rPr lang="en-US" sz="1200" kern="1200" dirty="0" err="1">
                <a:solidFill>
                  <a:schemeClr val="tx1"/>
                </a:solidFill>
                <a:effectLst/>
                <a:latin typeface="+mn-lt"/>
                <a:ea typeface="+mn-ea"/>
                <a:cs typeface="+mn-cs"/>
              </a:rPr>
              <a:t>undesigned</a:t>
            </a:r>
            <a:r>
              <a:rPr lang="en-US" sz="1200" kern="1200" dirty="0">
                <a:solidFill>
                  <a:schemeClr val="tx1"/>
                </a:solidFill>
                <a:effectLst/>
                <a:latin typeface="+mn-lt"/>
                <a:ea typeface="+mn-ea"/>
                <a:cs typeface="+mn-cs"/>
              </a:rPr>
              <a:t> “by-products” of automated economic activity; input quality may be low if not used for another important purpose </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11</a:t>
            </a:fld>
            <a:endParaRPr lang="en-US" dirty="0"/>
          </a:p>
        </p:txBody>
      </p:sp>
    </p:spTree>
    <p:extLst>
      <p:ext uri="{BB962C8B-B14F-4D97-AF65-F5344CB8AC3E}">
        <p14:creationId xmlns:p14="http://schemas.microsoft.com/office/powerpoint/2010/main" val="169621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Output purpose and access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Products designed to address key policy questions or inform commonly-made decisions; public has equal access to all products</a:t>
            </a:r>
          </a:p>
          <a:p>
            <a:r>
              <a:rPr lang="en-US" sz="1200" kern="1200" dirty="0">
                <a:solidFill>
                  <a:schemeClr val="tx1"/>
                </a:solidFill>
                <a:effectLst/>
                <a:latin typeface="+mn-lt"/>
                <a:ea typeface="+mn-ea"/>
                <a:cs typeface="+mn-cs"/>
              </a:rPr>
              <a:t>Widely released products often intended to advertise capacity and competence; other products have restricted access and/or are tailored to narrow customer needs </a:t>
            </a:r>
          </a:p>
          <a:p>
            <a:r>
              <a:rPr lang="en-US" sz="1200" b="1" kern="1200" dirty="0">
                <a:solidFill>
                  <a:schemeClr val="tx1"/>
                </a:solidFill>
                <a:effectLst/>
                <a:latin typeface="+mn-lt"/>
                <a:ea typeface="+mn-ea"/>
                <a:cs typeface="+mn-cs"/>
              </a:rPr>
              <a:t>Historical consistency; speed of innovation and production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Published history with consistent methodology; extensive documented testing, validation and quality control; longer time for innovations and often for production</a:t>
            </a:r>
          </a:p>
          <a:p>
            <a:r>
              <a:rPr lang="en-US" sz="1200" kern="1200" dirty="0">
                <a:solidFill>
                  <a:schemeClr val="tx1"/>
                </a:solidFill>
                <a:effectLst/>
                <a:latin typeface="+mn-lt"/>
                <a:ea typeface="+mn-ea"/>
                <a:cs typeface="+mn-cs"/>
              </a:rPr>
              <a:t>Novel products and delivery mechanisms; immediate, short time- to-market for production and innovation; no assurance of continuity</a:t>
            </a:r>
          </a:p>
          <a:p>
            <a:r>
              <a:rPr lang="en-US" sz="1200" b="1" kern="1200" dirty="0">
                <a:solidFill>
                  <a:schemeClr val="tx1"/>
                </a:solidFill>
                <a:effectLst/>
                <a:latin typeface="+mn-lt"/>
                <a:ea typeface="+mn-ea"/>
                <a:cs typeface="+mn-cs"/>
              </a:rPr>
              <a:t>Respondent protections and burden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under legal (CIPSEA, PRA, Privacy Act) protections with OMB oversight; respondents take action to participate if non-administrative data</a:t>
            </a:r>
          </a:p>
          <a:p>
            <a:r>
              <a:rPr lang="en-US" sz="1200" kern="1200" dirty="0">
                <a:solidFill>
                  <a:schemeClr val="tx1"/>
                </a:solidFill>
                <a:effectLst/>
                <a:latin typeface="+mn-lt"/>
                <a:ea typeface="+mn-ea"/>
                <a:cs typeface="+mn-cs"/>
              </a:rPr>
              <a:t>Privacy, security and confidentiality policies and practices not consistent or directly regulated; low/no burden on respondents</a:t>
            </a: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Thus, public and private sector producers of statistics will:</a:t>
            </a:r>
            <a:endParaRPr lang="en-US" dirty="0">
              <a:effectLst/>
            </a:endParaRPr>
          </a:p>
          <a:p>
            <a:r>
              <a:rPr lang="en-US" sz="1200" kern="1200" dirty="0">
                <a:solidFill>
                  <a:schemeClr val="tx1"/>
                </a:solidFill>
                <a:effectLst/>
                <a:latin typeface="+mn-lt"/>
                <a:ea typeface="+mn-ea"/>
                <a:cs typeface="+mn-cs"/>
              </a:rPr>
              <a:t>·</a:t>
            </a:r>
            <a:r>
              <a:rPr lang="en-US" sz="1200" dirty="0">
                <a:effectLst/>
              </a:rPr>
              <a:t>        </a:t>
            </a:r>
            <a:r>
              <a:rPr lang="en-US" sz="1200" kern="1200" dirty="0">
                <a:solidFill>
                  <a:schemeClr val="tx1"/>
                </a:solidFill>
                <a:effectLst/>
                <a:latin typeface="+mn-lt"/>
                <a:ea typeface="+mn-ea"/>
                <a:cs typeface="+mn-cs"/>
              </a:rPr>
              <a:t>Tend to operate at different spots on key continuums, including</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Continuity vs. relevance--Public sector leans toward continuity</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Accuracy vs. speed--Public sector leans toward accuracy</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Transparency vs. complexity--Public sector leans toward transparency</a:t>
            </a:r>
          </a:p>
          <a:p>
            <a:endParaRPr lang="en-US" dirty="0">
              <a:effectLst/>
            </a:endParaRPr>
          </a:p>
          <a:p>
            <a:r>
              <a:rPr lang="en-US" sz="1200" kern="1200" dirty="0">
                <a:solidFill>
                  <a:schemeClr val="tx1"/>
                </a:solidFill>
                <a:effectLst/>
                <a:latin typeface="+mn-lt"/>
                <a:ea typeface="+mn-ea"/>
                <a:cs typeface="+mn-cs"/>
              </a:rPr>
              <a:t>·</a:t>
            </a:r>
            <a:r>
              <a:rPr lang="en-US" sz="1200" dirty="0">
                <a:effectLst/>
              </a:rPr>
              <a:t>        </a:t>
            </a:r>
            <a:r>
              <a:rPr lang="en-US" sz="1200" kern="1200" dirty="0">
                <a:solidFill>
                  <a:schemeClr val="tx1"/>
                </a:solidFill>
                <a:effectLst/>
                <a:latin typeface="+mn-lt"/>
                <a:ea typeface="+mn-ea"/>
                <a:cs typeface="+mn-cs"/>
              </a:rPr>
              <a:t>Serve as complements to each other, including</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Private sector depends on public sector to provide weights, history, benchmarks, information not addressed in private data, and dimensions of the universe.</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Both sectors benefit from cross-validation of measures and sharing techniques.</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Private sector indicators augment public sector statistics to meet narrower customer needs for more detail, timeliness, etc.</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12</a:t>
            </a:fld>
            <a:endParaRPr lang="en-US" dirty="0"/>
          </a:p>
        </p:txBody>
      </p:sp>
    </p:spTree>
    <p:extLst>
      <p:ext uri="{BB962C8B-B14F-4D97-AF65-F5344CB8AC3E}">
        <p14:creationId xmlns:p14="http://schemas.microsoft.com/office/powerpoint/2010/main" val="3861081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Historical consistency; speed of innovation and production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Published history with consistent methodology; extensive documented testing, validation and quality control; longer time for innovations and often for production</a:t>
            </a:r>
          </a:p>
          <a:p>
            <a:r>
              <a:rPr lang="en-US" sz="1200" kern="1200" dirty="0">
                <a:solidFill>
                  <a:schemeClr val="tx1"/>
                </a:solidFill>
                <a:effectLst/>
                <a:latin typeface="+mn-lt"/>
                <a:ea typeface="+mn-ea"/>
                <a:cs typeface="+mn-cs"/>
              </a:rPr>
              <a:t>Novel products and delivery mechanisms; immediate, short time- to-market for production and innovation; no assurance of continuity</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13</a:t>
            </a:fld>
            <a:endParaRPr lang="en-US" dirty="0"/>
          </a:p>
        </p:txBody>
      </p:sp>
    </p:spTree>
    <p:extLst>
      <p:ext uri="{BB962C8B-B14F-4D97-AF65-F5344CB8AC3E}">
        <p14:creationId xmlns:p14="http://schemas.microsoft.com/office/powerpoint/2010/main" val="132805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Respondent protections and burden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under legal (CIPSEA, PRA, Privacy Act) protections with OMB oversight; respondents take action to participate if non-administrative data</a:t>
            </a:r>
          </a:p>
          <a:p>
            <a:r>
              <a:rPr lang="en-US" sz="1200" kern="1200" dirty="0">
                <a:solidFill>
                  <a:schemeClr val="tx1"/>
                </a:solidFill>
                <a:effectLst/>
                <a:latin typeface="+mn-lt"/>
                <a:ea typeface="+mn-ea"/>
                <a:cs typeface="+mn-cs"/>
              </a:rPr>
              <a:t>Privacy, security and confidentiality policies and practices not consistent or directly regulated; low/no burden on respondents</a:t>
            </a: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14</a:t>
            </a:fld>
            <a:endParaRPr lang="en-US" dirty="0"/>
          </a:p>
        </p:txBody>
      </p:sp>
    </p:spTree>
    <p:extLst>
      <p:ext uri="{BB962C8B-B14F-4D97-AF65-F5344CB8AC3E}">
        <p14:creationId xmlns:p14="http://schemas.microsoft.com/office/powerpoint/2010/main" val="494596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Thus, public and private sector producers of statistics will:</a:t>
            </a:r>
            <a:endParaRPr lang="en-US" dirty="0">
              <a:effectLst/>
            </a:endParaRPr>
          </a:p>
          <a:p>
            <a:r>
              <a:rPr lang="en-US" sz="1200" kern="1200" dirty="0">
                <a:solidFill>
                  <a:schemeClr val="tx1"/>
                </a:solidFill>
                <a:effectLst/>
                <a:latin typeface="+mn-lt"/>
                <a:ea typeface="+mn-ea"/>
                <a:cs typeface="+mn-cs"/>
              </a:rPr>
              <a:t>·</a:t>
            </a:r>
            <a:r>
              <a:rPr lang="en-US" sz="1200" dirty="0">
                <a:effectLst/>
              </a:rPr>
              <a:t>        </a:t>
            </a:r>
            <a:r>
              <a:rPr lang="en-US" sz="1200" kern="1200" dirty="0">
                <a:solidFill>
                  <a:schemeClr val="tx1"/>
                </a:solidFill>
                <a:effectLst/>
                <a:latin typeface="+mn-lt"/>
                <a:ea typeface="+mn-ea"/>
                <a:cs typeface="+mn-cs"/>
              </a:rPr>
              <a:t>Tend to operate at different spots on key continuums, including</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Continuity vs. relevance--Public sector leans toward continuity</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Accuracy vs. speed--Public sector leans toward accuracy</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Transparency vs. complexity--Public sector leans toward transparency</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15</a:t>
            </a:fld>
            <a:endParaRPr lang="en-US" dirty="0"/>
          </a:p>
        </p:txBody>
      </p:sp>
    </p:spTree>
    <p:extLst>
      <p:ext uri="{BB962C8B-B14F-4D97-AF65-F5344CB8AC3E}">
        <p14:creationId xmlns:p14="http://schemas.microsoft.com/office/powerpoint/2010/main" val="319976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n-US" sz="1200" dirty="0">
                <a:effectLst/>
              </a:rPr>
              <a:t>        </a:t>
            </a:r>
            <a:r>
              <a:rPr lang="en-US" sz="1200" kern="1200" dirty="0">
                <a:solidFill>
                  <a:schemeClr val="tx1"/>
                </a:solidFill>
                <a:effectLst/>
                <a:latin typeface="+mn-lt"/>
                <a:ea typeface="+mn-ea"/>
                <a:cs typeface="+mn-cs"/>
              </a:rPr>
              <a:t>Serve as complements to each other, including</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Private sector depends on public sector to provide weights, history, benchmarks, information not addressed in private data, and dimensions of the universe.</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Both sectors benefit from cross-validation of measures and sharing techniques.</a:t>
            </a:r>
            <a:endParaRPr lang="en-US" dirty="0">
              <a:effectLst/>
            </a:endParaRPr>
          </a:p>
          <a:p>
            <a:r>
              <a:rPr lang="en-US" sz="1200" kern="1200" dirty="0">
                <a:solidFill>
                  <a:schemeClr val="tx1"/>
                </a:solidFill>
                <a:effectLst/>
                <a:latin typeface="+mn-lt"/>
                <a:ea typeface="+mn-ea"/>
                <a:cs typeface="+mn-cs"/>
              </a:rPr>
              <a:t>o</a:t>
            </a:r>
            <a:r>
              <a:rPr lang="en-US" sz="1200" dirty="0">
                <a:effectLst/>
              </a:rPr>
              <a:t>   </a:t>
            </a:r>
            <a:r>
              <a:rPr lang="en-US" sz="1200" kern="1200" dirty="0">
                <a:solidFill>
                  <a:schemeClr val="tx1"/>
                </a:solidFill>
                <a:effectLst/>
                <a:latin typeface="+mn-lt"/>
                <a:ea typeface="+mn-ea"/>
                <a:cs typeface="+mn-cs"/>
              </a:rPr>
              <a:t>Private sector indicators augment public sector statistics to meet narrower customer needs for more detail, timeliness, etc.</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16</a:t>
            </a:fld>
            <a:endParaRPr lang="en-US" dirty="0"/>
          </a:p>
        </p:txBody>
      </p:sp>
    </p:spTree>
    <p:extLst>
      <p:ext uri="{BB962C8B-B14F-4D97-AF65-F5344CB8AC3E}">
        <p14:creationId xmlns:p14="http://schemas.microsoft.com/office/powerpoint/2010/main" val="998719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lnSpcReduction="10000"/>
          </a:bodyPr>
          <a:lstStyle/>
          <a:p>
            <a:r>
              <a:rPr lang="en-US" sz="1400" dirty="0"/>
              <a:t>Stat agencies won’t emulate the Big Data World completely—because their mission is different.</a:t>
            </a:r>
          </a:p>
          <a:p>
            <a:endParaRPr lang="en-US" sz="1400" dirty="0" smtClean="0"/>
          </a:p>
          <a:p>
            <a:pPr lvl="1"/>
            <a:r>
              <a:rPr lang="en-US" dirty="0" smtClean="0"/>
              <a:t>Costs, skills, and budget gaps</a:t>
            </a:r>
          </a:p>
          <a:p>
            <a:pPr lvl="1"/>
            <a:r>
              <a:rPr lang="en-US" dirty="0" smtClean="0"/>
              <a:t>Legal clarity for informed consent (e.g., web-scraping)</a:t>
            </a:r>
          </a:p>
          <a:p>
            <a:pPr lvl="1"/>
            <a:r>
              <a:rPr lang="en-US" dirty="0" smtClean="0"/>
              <a:t>Formal privacy protection  </a:t>
            </a:r>
          </a:p>
          <a:p>
            <a:pPr lvl="1"/>
            <a:r>
              <a:rPr lang="en-US" dirty="0" smtClean="0"/>
              <a:t>Short data histories</a:t>
            </a:r>
          </a:p>
          <a:p>
            <a:pPr lvl="1"/>
            <a:r>
              <a:rPr lang="en-US" dirty="0" smtClean="0"/>
              <a:t>Mission mismatch</a:t>
            </a:r>
          </a:p>
          <a:p>
            <a:endParaRPr lang="en-US" sz="1400" dirty="0" smtClean="0"/>
          </a:p>
          <a:p>
            <a:endParaRPr lang="en-US" sz="1400" dirty="0" smtClean="0"/>
          </a:p>
          <a:p>
            <a:endParaRPr lang="en-US" sz="1400" dirty="0"/>
          </a:p>
          <a:p>
            <a:r>
              <a:rPr lang="en-US" sz="1400" dirty="0"/>
              <a:t>Official stat agencies must produce </a:t>
            </a:r>
            <a:r>
              <a:rPr lang="en-US" sz="1400" u="sng" dirty="0"/>
              <a:t>Gold Standard </a:t>
            </a:r>
            <a:r>
              <a:rPr lang="en-US" sz="1400" dirty="0"/>
              <a:t>data.</a:t>
            </a:r>
          </a:p>
          <a:p>
            <a:endParaRPr lang="en-US" sz="1400" dirty="0"/>
          </a:p>
          <a:p>
            <a:r>
              <a:rPr lang="en-US" sz="1400" b="1" dirty="0"/>
              <a:t>Steel producer metaphor</a:t>
            </a:r>
          </a:p>
          <a:p>
            <a:pPr marL="699036" lvl="1" indent="-233012">
              <a:buFont typeface="+mj-lt"/>
              <a:buAutoNum type="arabicPeriod"/>
            </a:pPr>
            <a:r>
              <a:rPr lang="en-US" sz="1400" dirty="0"/>
              <a:t>Produce high-quality steel = stat agency mission</a:t>
            </a:r>
          </a:p>
          <a:p>
            <a:pPr marL="699036" lvl="1" indent="-233012">
              <a:buFont typeface="+mj-lt"/>
              <a:buAutoNum type="arabicPeriod"/>
            </a:pPr>
            <a:r>
              <a:rPr lang="en-US" sz="1400" dirty="0"/>
              <a:t>Big data = a new iron mine, with costs:</a:t>
            </a:r>
          </a:p>
          <a:p>
            <a:pPr marL="1165060" lvl="2" indent="-233012">
              <a:buFont typeface="Arial" panose="020B0604020202020204" pitchFamily="34" charset="0"/>
              <a:buChar char="•"/>
            </a:pPr>
            <a:r>
              <a:rPr lang="en-US" sz="1400" dirty="0"/>
              <a:t>Mining that data</a:t>
            </a:r>
          </a:p>
          <a:p>
            <a:pPr marL="1165060" lvl="2" indent="-233012">
              <a:buFont typeface="Arial" panose="020B0604020202020204" pitchFamily="34" charset="0"/>
              <a:buChar char="•"/>
            </a:pPr>
            <a:r>
              <a:rPr lang="en-US" sz="1400" dirty="0"/>
              <a:t>Determining its carbon content</a:t>
            </a:r>
          </a:p>
          <a:p>
            <a:pPr marL="1165060" lvl="2" indent="-233012">
              <a:buFont typeface="Arial" panose="020B0604020202020204" pitchFamily="34" charset="0"/>
              <a:buChar char="•"/>
            </a:pPr>
            <a:r>
              <a:rPr lang="en-US" sz="1400" dirty="0"/>
              <a:t>Turning it into high-quality steel. </a:t>
            </a:r>
          </a:p>
          <a:p>
            <a:pPr marL="699036" lvl="1" indent="-233012">
              <a:buFont typeface="+mj-lt"/>
              <a:buAutoNum type="arabicPeriod"/>
            </a:pPr>
            <a:r>
              <a:rPr lang="en-US" sz="1400" dirty="0"/>
              <a:t>New mine may not be usable if costs are too high or the ore is low quality, because </a:t>
            </a:r>
            <a:r>
              <a:rPr lang="en-US" sz="1400" u="sng" dirty="0"/>
              <a:t>the agency will focus on the steel</a:t>
            </a:r>
          </a:p>
          <a:p>
            <a:pPr marL="699036" lvl="1" indent="-233012">
              <a:buFont typeface="+mj-lt"/>
              <a:buAutoNum type="arabicPeriod"/>
            </a:pPr>
            <a:r>
              <a:rPr lang="en-US" sz="1400" dirty="0"/>
              <a:t>Official stats’ mission requires judicious choices</a:t>
            </a:r>
          </a:p>
          <a:p>
            <a:endParaRPr lang="en-US" dirty="0"/>
          </a:p>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17</a:t>
            </a:fld>
            <a:endParaRPr lang="en-US" dirty="0"/>
          </a:p>
        </p:txBody>
      </p:sp>
    </p:spTree>
    <p:extLst>
      <p:ext uri="{BB962C8B-B14F-4D97-AF65-F5344CB8AC3E}">
        <p14:creationId xmlns:p14="http://schemas.microsoft.com/office/powerpoint/2010/main" val="283934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32570">
              <a:defRPr>
                <a:solidFill>
                  <a:schemeClr val="tx1"/>
                </a:solidFill>
                <a:latin typeface="Arial" panose="020B0604020202020204" pitchFamily="34" charset="0"/>
              </a:defRPr>
            </a:lvl1pPr>
            <a:lvl2pPr marL="759031" indent="-291935" defTabSz="932570">
              <a:defRPr>
                <a:solidFill>
                  <a:schemeClr val="tx1"/>
                </a:solidFill>
                <a:latin typeface="Arial" panose="020B0604020202020204" pitchFamily="34" charset="0"/>
              </a:defRPr>
            </a:lvl2pPr>
            <a:lvl3pPr marL="1167740" indent="-233548" defTabSz="932570">
              <a:defRPr>
                <a:solidFill>
                  <a:schemeClr val="tx1"/>
                </a:solidFill>
                <a:latin typeface="Arial" panose="020B0604020202020204" pitchFamily="34" charset="0"/>
              </a:defRPr>
            </a:lvl3pPr>
            <a:lvl4pPr marL="1634835" indent="-233548" defTabSz="932570">
              <a:defRPr>
                <a:solidFill>
                  <a:schemeClr val="tx1"/>
                </a:solidFill>
                <a:latin typeface="Arial" panose="020B0604020202020204" pitchFamily="34" charset="0"/>
              </a:defRPr>
            </a:lvl4pPr>
            <a:lvl5pPr marL="2101931" indent="-233548" defTabSz="932570">
              <a:defRPr>
                <a:solidFill>
                  <a:schemeClr val="tx1"/>
                </a:solidFill>
                <a:latin typeface="Arial" panose="020B0604020202020204" pitchFamily="34" charset="0"/>
              </a:defRPr>
            </a:lvl5pPr>
            <a:lvl6pPr marL="2569027" indent="-233548" defTabSz="932570" eaLnBrk="0" fontAlgn="base" hangingPunct="0">
              <a:spcBef>
                <a:spcPct val="0"/>
              </a:spcBef>
              <a:spcAft>
                <a:spcPct val="0"/>
              </a:spcAft>
              <a:defRPr>
                <a:solidFill>
                  <a:schemeClr val="tx1"/>
                </a:solidFill>
                <a:latin typeface="Arial" panose="020B0604020202020204" pitchFamily="34" charset="0"/>
              </a:defRPr>
            </a:lvl6pPr>
            <a:lvl7pPr marL="3036123" indent="-233548" defTabSz="932570" eaLnBrk="0" fontAlgn="base" hangingPunct="0">
              <a:spcBef>
                <a:spcPct val="0"/>
              </a:spcBef>
              <a:spcAft>
                <a:spcPct val="0"/>
              </a:spcAft>
              <a:defRPr>
                <a:solidFill>
                  <a:schemeClr val="tx1"/>
                </a:solidFill>
                <a:latin typeface="Arial" panose="020B0604020202020204" pitchFamily="34" charset="0"/>
              </a:defRPr>
            </a:lvl7pPr>
            <a:lvl8pPr marL="3503219" indent="-233548" defTabSz="932570" eaLnBrk="0" fontAlgn="base" hangingPunct="0">
              <a:spcBef>
                <a:spcPct val="0"/>
              </a:spcBef>
              <a:spcAft>
                <a:spcPct val="0"/>
              </a:spcAft>
              <a:defRPr>
                <a:solidFill>
                  <a:schemeClr val="tx1"/>
                </a:solidFill>
                <a:latin typeface="Arial" panose="020B0604020202020204" pitchFamily="34" charset="0"/>
              </a:defRPr>
            </a:lvl8pPr>
            <a:lvl9pPr marL="3970314" indent="-233548" defTabSz="932570" eaLnBrk="0" fontAlgn="base" hangingPunct="0">
              <a:spcBef>
                <a:spcPct val="0"/>
              </a:spcBef>
              <a:spcAft>
                <a:spcPct val="0"/>
              </a:spcAft>
              <a:defRPr>
                <a:solidFill>
                  <a:schemeClr val="tx1"/>
                </a:solidFill>
                <a:latin typeface="Arial" panose="020B0604020202020204" pitchFamily="34" charset="0"/>
              </a:defRPr>
            </a:lvl9pPr>
          </a:lstStyle>
          <a:p>
            <a:fld id="{FF72379E-91CA-4878-AFA1-82B356E7277A}" type="slidenum">
              <a:rPr lang="en-US" altLang="en-US"/>
              <a:pPr/>
              <a:t>18</a:t>
            </a:fld>
            <a:endParaRPr lang="en-US" altLang="en-US"/>
          </a:p>
        </p:txBody>
      </p:sp>
      <p:sp>
        <p:nvSpPr>
          <p:cNvPr id="12291" name="Rectangle 2"/>
          <p:cNvSpPr>
            <a:spLocks noGrp="1" noRot="1" noChangeAspect="1" noChangeArrowheads="1" noTextEdit="1"/>
          </p:cNvSpPr>
          <p:nvPr>
            <p:ph type="sldImg"/>
          </p:nvPr>
        </p:nvSpPr>
        <p:spPr>
          <a:xfrm>
            <a:off x="422275" y="704850"/>
            <a:ext cx="6257925" cy="3521075"/>
          </a:xfrm>
          <a:ln/>
        </p:spPr>
      </p:sp>
      <p:sp>
        <p:nvSpPr>
          <p:cNvPr id="12292" name="Rectangle 3"/>
          <p:cNvSpPr>
            <a:spLocks noGrp="1" noChangeArrowheads="1"/>
          </p:cNvSpPr>
          <p:nvPr>
            <p:ph type="body" idx="1"/>
          </p:nvPr>
        </p:nvSpPr>
        <p:spPr>
          <a:noFill/>
        </p:spPr>
        <p:txBody>
          <a:bodyPr>
            <a:normAutofit fontScale="77500" lnSpcReduction="20000"/>
          </a:bodyPr>
          <a:lstStyle/>
          <a:p>
            <a:pPr eaLnBrk="1" hangingPunct="1"/>
            <a:r>
              <a:rPr lang="en-US" altLang="en-US" sz="1400" dirty="0"/>
              <a:t>Data Science depends on </a:t>
            </a:r>
            <a:r>
              <a:rPr lang="en-US" altLang="en-US" sz="1400" b="1" dirty="0"/>
              <a:t>statistical agencies’ gold standard</a:t>
            </a:r>
            <a:r>
              <a:rPr lang="en-US" altLang="en-US" sz="1400" dirty="0"/>
              <a:t> products.</a:t>
            </a:r>
          </a:p>
          <a:p>
            <a:pPr eaLnBrk="1" hangingPunct="1"/>
            <a:r>
              <a:rPr lang="en-US" altLang="en-US" sz="1400" dirty="0"/>
              <a:t>Here are some of the ways that private Data Scientists can help the BLS and thus, themselves.</a:t>
            </a:r>
          </a:p>
          <a:p>
            <a:pPr eaLnBrk="1" hangingPunct="1"/>
            <a:endParaRPr lang="en-US" altLang="en-US" sz="1400" dirty="0"/>
          </a:p>
          <a:p>
            <a:pPr eaLnBrk="1" hangingPunct="1"/>
            <a:r>
              <a:rPr lang="en-US" altLang="en-US" sz="1400" b="1" dirty="0"/>
              <a:t>Keep innovating and sharing</a:t>
            </a:r>
            <a:r>
              <a:rPr lang="en-US" altLang="en-US" sz="1400" dirty="0"/>
              <a:t>!</a:t>
            </a:r>
          </a:p>
          <a:p>
            <a:pPr marL="742950" lvl="1" indent="-285750" eaLnBrk="1" hangingPunct="1">
              <a:buFont typeface="Arial" panose="020B0604020202020204" pitchFamily="34" charset="0"/>
              <a:buChar char="•"/>
            </a:pPr>
            <a:r>
              <a:rPr lang="en-US" altLang="en-US" sz="1400" dirty="0"/>
              <a:t>Data philanthropy</a:t>
            </a:r>
          </a:p>
          <a:p>
            <a:pPr marL="742950" lvl="1" indent="-285750" eaLnBrk="1" hangingPunct="1">
              <a:buFont typeface="Arial" panose="020B0604020202020204" pitchFamily="34" charset="0"/>
              <a:buChar char="•"/>
            </a:pPr>
            <a:r>
              <a:rPr lang="en-US" altLang="en-US" sz="1400" dirty="0"/>
              <a:t>Get to know your stat agency data providers</a:t>
            </a:r>
          </a:p>
          <a:p>
            <a:pPr marL="742950" lvl="1" indent="-285750" eaLnBrk="1" hangingPunct="1">
              <a:buFont typeface="Arial" panose="020B0604020202020204" pitchFamily="34" charset="0"/>
              <a:buChar char="•"/>
            </a:pPr>
            <a:r>
              <a:rPr lang="en-US" altLang="en-US" sz="1400" dirty="0"/>
              <a:t>Participate in advisory committees</a:t>
            </a:r>
          </a:p>
          <a:p>
            <a:pPr marL="742950" lvl="1" indent="-285750" eaLnBrk="1" hangingPunct="1">
              <a:buFont typeface="Arial" panose="020B0604020202020204" pitchFamily="34" charset="0"/>
              <a:buChar char="•"/>
            </a:pPr>
            <a:r>
              <a:rPr lang="en-US" altLang="en-US" sz="1400" dirty="0"/>
              <a:t>Share results of validation exercises</a:t>
            </a:r>
          </a:p>
          <a:p>
            <a:pPr eaLnBrk="1" hangingPunct="1"/>
            <a:endParaRPr lang="en-US" altLang="en-US" sz="1400" dirty="0"/>
          </a:p>
          <a:p>
            <a:pPr eaLnBrk="1" hangingPunct="1"/>
            <a:r>
              <a:rPr lang="en-US" altLang="en-US" sz="1400" b="1" dirty="0"/>
              <a:t>Speak up</a:t>
            </a:r>
            <a:r>
              <a:rPr lang="en-US" altLang="en-US" sz="1400" dirty="0"/>
              <a:t>—defend government statistics! </a:t>
            </a:r>
          </a:p>
          <a:p>
            <a:pPr marL="757289" lvl="1" indent="-291265">
              <a:buFont typeface="Arial" panose="020B0604020202020204" pitchFamily="34" charset="0"/>
              <a:buChar char="•"/>
            </a:pPr>
            <a:r>
              <a:rPr lang="en-US" altLang="en-US" sz="1400" dirty="0"/>
              <a:t>From ill-informed attacks (integrity, confidentiality), lest yours be suspect also. </a:t>
            </a:r>
          </a:p>
          <a:p>
            <a:pPr marL="757289" lvl="1" indent="-291265">
              <a:buFont typeface="Arial" panose="020B0604020202020204" pitchFamily="34" charset="0"/>
              <a:buChar char="•"/>
            </a:pPr>
            <a:r>
              <a:rPr lang="en-US" altLang="en-US" sz="1400" dirty="0"/>
              <a:t>Support funding--testify to their role in promoting private Data Science, free enterprise and autonomy, lest they disappear due to underfunding</a:t>
            </a:r>
          </a:p>
          <a:p>
            <a:pPr marL="757289" lvl="1" indent="-291265">
              <a:buFont typeface="Arial" panose="020B0604020202020204" pitchFamily="34" charset="0"/>
              <a:buChar char="•"/>
            </a:pPr>
            <a:r>
              <a:rPr lang="en-US" altLang="en-US" sz="1400" dirty="0"/>
              <a:t>Support more govt data-sharing</a:t>
            </a:r>
          </a:p>
          <a:p>
            <a:pPr lvl="2"/>
            <a:r>
              <a:rPr lang="en-US" dirty="0"/>
              <a:t>Some barriers can be lifted </a:t>
            </a:r>
          </a:p>
          <a:p>
            <a:pPr lvl="3"/>
            <a:r>
              <a:rPr lang="en-US" dirty="0"/>
              <a:t>– Ryan-Murray Commission on Evidence-Based Policymaking has recommendations</a:t>
            </a:r>
          </a:p>
          <a:p>
            <a:pPr lvl="3"/>
            <a:r>
              <a:rPr lang="en-US" dirty="0"/>
              <a:t>--Recently passed legislation deals with these issues partially, such as:</a:t>
            </a:r>
          </a:p>
          <a:p>
            <a:pPr lvl="4"/>
            <a:r>
              <a:rPr lang="en-US" dirty="0"/>
              <a:t>--Installs Departmental data officers to improve data management practices </a:t>
            </a:r>
          </a:p>
          <a:p>
            <a:pPr lvl="4"/>
            <a:r>
              <a:rPr lang="en-US" dirty="0"/>
              <a:t>--Makes data sharing within federal government the default where not explicitly forbidden </a:t>
            </a:r>
          </a:p>
          <a:p>
            <a:pPr lvl="4"/>
            <a:r>
              <a:rPr lang="en-US" dirty="0"/>
              <a:t>--Requires registration of federally maintained data sets</a:t>
            </a:r>
          </a:p>
          <a:p>
            <a:pPr marL="748465" lvl="1" indent="-291265">
              <a:buFont typeface="Arial" panose="020B0604020202020204" pitchFamily="34" charset="0"/>
              <a:buChar char="•"/>
            </a:pPr>
            <a:r>
              <a:rPr lang="en-US" altLang="en-US" sz="1400" dirty="0"/>
              <a:t>Private data science needs govt. stats for their products—and so does the public</a:t>
            </a:r>
          </a:p>
          <a:p>
            <a:pPr marL="291265" indent="-291265">
              <a:buFont typeface="Arial" panose="020B0604020202020204" pitchFamily="34" charset="0"/>
              <a:buChar char="•"/>
            </a:pPr>
            <a:endParaRPr lang="en-US" altLang="en-US" sz="1400" dirty="0"/>
          </a:p>
          <a:p>
            <a:r>
              <a:rPr lang="en-US" altLang="en-US" sz="1400" b="1" dirty="0"/>
              <a:t>Participate</a:t>
            </a:r>
            <a:r>
              <a:rPr lang="en-US" altLang="en-US" sz="1400" dirty="0"/>
              <a:t>—and encourage others to do so</a:t>
            </a:r>
          </a:p>
          <a:p>
            <a:pPr marL="757289" lvl="1" indent="-291265">
              <a:buFont typeface="Arial" panose="020B0604020202020204" pitchFamily="34" charset="0"/>
              <a:buChar char="•"/>
            </a:pPr>
            <a:r>
              <a:rPr lang="en-US" altLang="en-US" sz="1400" dirty="0"/>
              <a:t>Share your findings and data</a:t>
            </a:r>
          </a:p>
          <a:p>
            <a:pPr marL="757289" lvl="1" indent="-291265">
              <a:buFont typeface="Arial" panose="020B0604020202020204" pitchFamily="34" charset="0"/>
              <a:buChar char="•"/>
            </a:pPr>
            <a:r>
              <a:rPr lang="en-US" altLang="en-US" sz="1400" dirty="0"/>
              <a:t>Respond to government surveys—ensure that your employer does!!</a:t>
            </a:r>
          </a:p>
          <a:p>
            <a:pPr marL="291265" indent="-291265">
              <a:buFont typeface="Arial" panose="020B0604020202020204" pitchFamily="34" charset="0"/>
              <a:buChar char="•"/>
            </a:pPr>
            <a:endParaRPr lang="en-US" altLang="en-US" sz="1400" dirty="0"/>
          </a:p>
          <a:p>
            <a:r>
              <a:rPr lang="en-US" altLang="en-US" sz="1400" b="1" dirty="0"/>
              <a:t>Stay in touch</a:t>
            </a:r>
          </a:p>
        </p:txBody>
      </p:sp>
    </p:spTree>
    <p:extLst>
      <p:ext uri="{BB962C8B-B14F-4D97-AF65-F5344CB8AC3E}">
        <p14:creationId xmlns:p14="http://schemas.microsoft.com/office/powerpoint/2010/main" val="201681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19</a:t>
            </a:fld>
            <a:endParaRPr lang="en-US" dirty="0"/>
          </a:p>
        </p:txBody>
      </p:sp>
    </p:spTree>
    <p:extLst>
      <p:ext uri="{BB962C8B-B14F-4D97-AF65-F5344CB8AC3E}">
        <p14:creationId xmlns:p14="http://schemas.microsoft.com/office/powerpoint/2010/main" val="378681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BDBEF-95B7-497B-9F7A-C96EE7A60ABC}" type="slidenum">
              <a:rPr lang="en-US" smtClean="0"/>
              <a:pPr/>
              <a:t>2</a:t>
            </a:fld>
            <a:endParaRPr lang="en-US" dirty="0"/>
          </a:p>
        </p:txBody>
      </p:sp>
    </p:spTree>
    <p:extLst>
      <p:ext uri="{BB962C8B-B14F-4D97-AF65-F5344CB8AC3E}">
        <p14:creationId xmlns:p14="http://schemas.microsoft.com/office/powerpoint/2010/main" val="230347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r>
              <a:rPr lang="en-US" sz="1400" b="1" dirty="0"/>
              <a:t>What’s the bottom line?</a:t>
            </a:r>
          </a:p>
        </p:txBody>
      </p:sp>
      <p:sp>
        <p:nvSpPr>
          <p:cNvPr id="4" name="Slide Number Placeholder 3"/>
          <p:cNvSpPr>
            <a:spLocks noGrp="1"/>
          </p:cNvSpPr>
          <p:nvPr>
            <p:ph type="sldNum" sz="quarter" idx="10"/>
          </p:nvPr>
        </p:nvSpPr>
        <p:spPr/>
        <p:txBody>
          <a:bodyPr/>
          <a:lstStyle/>
          <a:p>
            <a:pPr>
              <a:defRPr/>
            </a:pPr>
            <a:fld id="{1469BDE1-2EEF-48F6-854C-3FBD37F10FD0}" type="slidenum">
              <a:rPr lang="en-US" smtClean="0"/>
              <a:pPr>
                <a:defRPr/>
              </a:pPr>
              <a:t>20</a:t>
            </a:fld>
            <a:endParaRPr lang="en-US"/>
          </a:p>
        </p:txBody>
      </p:sp>
    </p:spTree>
    <p:extLst>
      <p:ext uri="{BB962C8B-B14F-4D97-AF65-F5344CB8AC3E}">
        <p14:creationId xmlns:p14="http://schemas.microsoft.com/office/powerpoint/2010/main" val="209685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21</a:t>
            </a:fld>
            <a:endParaRPr lang="en-US" dirty="0"/>
          </a:p>
        </p:txBody>
      </p:sp>
    </p:spTree>
    <p:extLst>
      <p:ext uri="{BB962C8B-B14F-4D97-AF65-F5344CB8AC3E}">
        <p14:creationId xmlns:p14="http://schemas.microsoft.com/office/powerpoint/2010/main" val="542999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Also:  Uninformed</a:t>
            </a:r>
            <a:r>
              <a:rPr lang="en-US" baseline="0" dirty="0"/>
              <a:t> attacks on our integrity</a:t>
            </a:r>
          </a:p>
          <a:p>
            <a:endParaRPr lang="en-US" baseline="0" dirty="0"/>
          </a:p>
          <a:p>
            <a:pPr lvl="0"/>
            <a:r>
              <a:rPr lang="en-US" b="1" dirty="0"/>
              <a:t>The Bureau faces a number of challenges.  Budget, of course, but also challenges we confront in measuring a dynamic economy.</a:t>
            </a:r>
          </a:p>
          <a:p>
            <a:pPr lvl="0"/>
            <a:endParaRPr lang="en-US" sz="1100" dirty="0"/>
          </a:p>
          <a:p>
            <a:r>
              <a:rPr lang="en-US" dirty="0"/>
              <a:t>Sequestration required the difficult decision to eliminate some BLS products and programs in FY 2013:</a:t>
            </a:r>
            <a:endParaRPr lang="en-US" sz="1100" dirty="0"/>
          </a:p>
          <a:p>
            <a:pPr lvl="1">
              <a:buFont typeface="Arial" pitchFamily="34" charset="0"/>
              <a:buChar char="•"/>
            </a:pPr>
            <a:endParaRPr lang="en-US" dirty="0"/>
          </a:p>
          <a:p>
            <a:pPr lvl="1">
              <a:buFont typeface="Arial" pitchFamily="34" charset="0"/>
              <a:buChar char="•"/>
            </a:pPr>
            <a:r>
              <a:rPr lang="en-US" dirty="0"/>
              <a:t>Measuring Green Jobs products</a:t>
            </a:r>
            <a:endParaRPr lang="en-US" sz="1100" dirty="0"/>
          </a:p>
          <a:p>
            <a:pPr lvl="1">
              <a:buFont typeface="Arial" pitchFamily="34" charset="0"/>
              <a:buChar char="•"/>
            </a:pPr>
            <a:r>
              <a:rPr lang="en-US" dirty="0"/>
              <a:t>Mass Layoff Statistics (MLS) program</a:t>
            </a:r>
            <a:endParaRPr lang="en-US" sz="1100" dirty="0"/>
          </a:p>
          <a:p>
            <a:pPr lvl="1">
              <a:buFont typeface="Arial" pitchFamily="34" charset="0"/>
              <a:buChar char="•"/>
            </a:pPr>
            <a:r>
              <a:rPr lang="en-US" dirty="0"/>
              <a:t>International Labor Comparisons (ILC) program</a:t>
            </a:r>
            <a:endParaRPr lang="en-US" sz="1100" dirty="0"/>
          </a:p>
          <a:p>
            <a:endParaRPr lang="en-US" dirty="0"/>
          </a:p>
          <a:p>
            <a:r>
              <a:rPr lang="en-US" dirty="0"/>
              <a:t>We also did some serious belt-tightening.  </a:t>
            </a:r>
            <a:endParaRPr lang="en-US" sz="1100" dirty="0"/>
          </a:p>
          <a:p>
            <a:endParaRPr lang="en-US" dirty="0"/>
          </a:p>
          <a:p>
            <a:r>
              <a:rPr lang="en-US" dirty="0"/>
              <a:t>Going forward, BLS will need to adapt further in order to protect core data series, as well as undertake new initiatives. </a:t>
            </a:r>
            <a:endParaRPr lang="en-US" sz="1100" dirty="0"/>
          </a:p>
          <a:p>
            <a:endParaRPr lang="en-US" dirty="0"/>
          </a:p>
          <a:p>
            <a:r>
              <a:rPr lang="en-US" dirty="0"/>
              <a:t>What won’t change, however, is the Bureau’s mission or ability to fulfill the social need for the economic information necessary to support public and private decision-making.</a:t>
            </a:r>
          </a:p>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22</a:t>
            </a:fld>
            <a:endParaRPr lang="en-US" dirty="0"/>
          </a:p>
        </p:txBody>
      </p:sp>
    </p:spTree>
    <p:extLst>
      <p:ext uri="{BB962C8B-B14F-4D97-AF65-F5344CB8AC3E}">
        <p14:creationId xmlns:p14="http://schemas.microsoft.com/office/powerpoint/2010/main" val="3080475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r>
              <a:rPr lang="en-US" dirty="0"/>
              <a:t>My 4 years at BLS taught me about the challenges in using Big Data.</a:t>
            </a:r>
          </a:p>
          <a:p>
            <a:endParaRPr lang="en-US" dirty="0"/>
          </a:p>
          <a:p>
            <a:r>
              <a:rPr lang="en-US" dirty="0"/>
              <a:t>Often surmountable, but cannot be dismissed—and sometimes delay or doom promising ideas.</a:t>
            </a:r>
          </a:p>
        </p:txBody>
      </p:sp>
      <p:sp>
        <p:nvSpPr>
          <p:cNvPr id="4" name="Slide Number Placeholder 3"/>
          <p:cNvSpPr>
            <a:spLocks noGrp="1"/>
          </p:cNvSpPr>
          <p:nvPr>
            <p:ph type="sldNum" sz="quarter" idx="10"/>
          </p:nvPr>
        </p:nvSpPr>
        <p:spPr/>
        <p:txBody>
          <a:bodyPr/>
          <a:lstStyle/>
          <a:p>
            <a:fld id="{EB7BDBEF-95B7-497B-9F7A-C96EE7A60ABC}" type="slidenum">
              <a:rPr lang="en-US" smtClean="0"/>
              <a:pPr/>
              <a:t>23</a:t>
            </a:fld>
            <a:endParaRPr lang="en-US" dirty="0"/>
          </a:p>
        </p:txBody>
      </p:sp>
    </p:spTree>
    <p:extLst>
      <p:ext uri="{BB962C8B-B14F-4D97-AF65-F5344CB8AC3E}">
        <p14:creationId xmlns:p14="http://schemas.microsoft.com/office/powerpoint/2010/main" val="271007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24</a:t>
            </a:fld>
            <a:endParaRPr lang="en-US" dirty="0"/>
          </a:p>
        </p:txBody>
      </p:sp>
    </p:spTree>
    <p:extLst>
      <p:ext uri="{BB962C8B-B14F-4D97-AF65-F5344CB8AC3E}">
        <p14:creationId xmlns:p14="http://schemas.microsoft.com/office/powerpoint/2010/main" val="4068202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25</a:t>
            </a:fld>
            <a:endParaRPr lang="en-US" dirty="0"/>
          </a:p>
        </p:txBody>
      </p:sp>
    </p:spTree>
    <p:extLst>
      <p:ext uri="{BB962C8B-B14F-4D97-AF65-F5344CB8AC3E}">
        <p14:creationId xmlns:p14="http://schemas.microsoft.com/office/powerpoint/2010/main" val="3443376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26</a:t>
            </a:fld>
            <a:endParaRPr lang="en-US" dirty="0"/>
          </a:p>
        </p:txBody>
      </p:sp>
    </p:spTree>
    <p:extLst>
      <p:ext uri="{BB962C8B-B14F-4D97-AF65-F5344CB8AC3E}">
        <p14:creationId xmlns:p14="http://schemas.microsoft.com/office/powerpoint/2010/main" val="1248078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27</a:t>
            </a:fld>
            <a:endParaRPr lang="en-US" dirty="0"/>
          </a:p>
        </p:txBody>
      </p:sp>
    </p:spTree>
    <p:extLst>
      <p:ext uri="{BB962C8B-B14F-4D97-AF65-F5344CB8AC3E}">
        <p14:creationId xmlns:p14="http://schemas.microsoft.com/office/powerpoint/2010/main" val="181064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28</a:t>
            </a:fld>
            <a:endParaRPr lang="en-US" dirty="0"/>
          </a:p>
        </p:txBody>
      </p:sp>
    </p:spTree>
    <p:extLst>
      <p:ext uri="{BB962C8B-B14F-4D97-AF65-F5344CB8AC3E}">
        <p14:creationId xmlns:p14="http://schemas.microsoft.com/office/powerpoint/2010/main" val="3310884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29</a:t>
            </a:fld>
            <a:endParaRPr lang="en-US" dirty="0"/>
          </a:p>
        </p:txBody>
      </p:sp>
    </p:spTree>
    <p:extLst>
      <p:ext uri="{BB962C8B-B14F-4D97-AF65-F5344CB8AC3E}">
        <p14:creationId xmlns:p14="http://schemas.microsoft.com/office/powerpoint/2010/main" val="19629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pPr>
              <a:lnSpc>
                <a:spcPct val="150000"/>
              </a:lnSpc>
            </a:pPr>
            <a:r>
              <a:rPr lang="en-US" sz="1400" dirty="0"/>
              <a:t>Some observers have asked if Big Data efforts will put government statistical agencies out of business.  </a:t>
            </a:r>
          </a:p>
          <a:p>
            <a:pPr>
              <a:lnSpc>
                <a:spcPct val="150000"/>
              </a:lnSpc>
            </a:pPr>
            <a:r>
              <a:rPr lang="en-US" sz="1400" dirty="0"/>
              <a:t>To show why this conclusion is too simplistic, I want to do three things:</a:t>
            </a:r>
          </a:p>
          <a:p>
            <a:pPr marL="291265" indent="-291265">
              <a:lnSpc>
                <a:spcPct val="150000"/>
              </a:lnSpc>
              <a:buFont typeface="Arial" panose="020B0604020202020204" pitchFamily="34" charset="0"/>
              <a:buChar char="•"/>
            </a:pPr>
            <a:r>
              <a:rPr lang="en-US" sz="1400" dirty="0"/>
              <a:t>Compare government and private products</a:t>
            </a:r>
          </a:p>
          <a:p>
            <a:pPr marL="291265" indent="-291265">
              <a:lnSpc>
                <a:spcPct val="150000"/>
              </a:lnSpc>
              <a:buFont typeface="Arial" panose="020B0604020202020204" pitchFamily="34" charset="0"/>
              <a:buChar char="•"/>
            </a:pPr>
            <a:r>
              <a:rPr lang="en-US" sz="1400" dirty="0"/>
              <a:t>Talk about how BLS is using Big Data</a:t>
            </a:r>
          </a:p>
          <a:p>
            <a:pPr marL="291265" indent="-291265">
              <a:lnSpc>
                <a:spcPct val="150000"/>
              </a:lnSpc>
              <a:buFont typeface="Arial" panose="020B0604020202020204" pitchFamily="34" charset="0"/>
              <a:buChar char="•"/>
            </a:pPr>
            <a:r>
              <a:rPr lang="en-US" sz="1400" dirty="0"/>
              <a:t>Generalize to the future </a:t>
            </a:r>
          </a:p>
          <a:p>
            <a:pPr>
              <a:lnSpc>
                <a:spcPct val="150000"/>
              </a:lnSpc>
            </a:pPr>
            <a:endParaRPr lang="en-US" sz="1400" dirty="0"/>
          </a:p>
          <a:p>
            <a:pPr>
              <a:lnSpc>
                <a:spcPct val="150000"/>
              </a:lnSpc>
            </a:pPr>
            <a:r>
              <a:rPr lang="en-US" sz="1400" dirty="0"/>
              <a:t>Transition:   Let me start the comparison between government and Big Data with a specific example and then move to the more general.</a:t>
            </a:r>
          </a:p>
        </p:txBody>
      </p:sp>
      <p:sp>
        <p:nvSpPr>
          <p:cNvPr id="4" name="Slide Number Placeholder 3"/>
          <p:cNvSpPr>
            <a:spLocks noGrp="1"/>
          </p:cNvSpPr>
          <p:nvPr>
            <p:ph type="sldNum" sz="quarter" idx="10"/>
          </p:nvPr>
        </p:nvSpPr>
        <p:spPr/>
        <p:txBody>
          <a:bodyPr/>
          <a:lstStyle/>
          <a:p>
            <a:fld id="{EB7BDBEF-95B7-497B-9F7A-C96EE7A60ABC}" type="slidenum">
              <a:rPr lang="en-US" smtClean="0"/>
              <a:pPr/>
              <a:t>3</a:t>
            </a:fld>
            <a:endParaRPr lang="en-US" dirty="0"/>
          </a:p>
        </p:txBody>
      </p:sp>
    </p:spTree>
    <p:extLst>
      <p:ext uri="{BB962C8B-B14F-4D97-AF65-F5344CB8AC3E}">
        <p14:creationId xmlns:p14="http://schemas.microsoft.com/office/powerpoint/2010/main" val="81922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Some barriers can be lifted </a:t>
            </a:r>
          </a:p>
          <a:p>
            <a:pPr lvl="1"/>
            <a:r>
              <a:rPr lang="en-US" dirty="0"/>
              <a:t>– Ryan-Murray Commission on Evidence-Based Policymaking has recommendations</a:t>
            </a:r>
          </a:p>
          <a:p>
            <a:pPr lvl="1"/>
            <a:r>
              <a:rPr lang="en-US" dirty="0"/>
              <a:t>--Recently passed legislation deals with these issues partially, such as:</a:t>
            </a:r>
          </a:p>
          <a:p>
            <a:pPr lvl="2"/>
            <a:r>
              <a:rPr lang="en-US" dirty="0"/>
              <a:t>--Installs Departmental data officers to improve data management practices </a:t>
            </a:r>
          </a:p>
          <a:p>
            <a:pPr lvl="2"/>
            <a:r>
              <a:rPr lang="en-US" dirty="0"/>
              <a:t>--Makes data sharing within federal government the default where not explicitly forbidden </a:t>
            </a:r>
          </a:p>
          <a:p>
            <a:pPr lvl="2"/>
            <a:r>
              <a:rPr lang="en-US" dirty="0"/>
              <a:t>--Requires registration of federally maintained data sets</a:t>
            </a:r>
          </a:p>
          <a:p>
            <a:pPr lvl="0"/>
            <a:endParaRPr lang="en-US" dirty="0"/>
          </a:p>
          <a:p>
            <a:pPr lvl="0"/>
            <a:r>
              <a:rPr lang="en-US" dirty="0"/>
              <a:t>More needs to be done:  </a:t>
            </a:r>
          </a:p>
          <a:p>
            <a:pPr lvl="1"/>
            <a:r>
              <a:rPr lang="en-US" dirty="0"/>
              <a:t>--UI wage records (which are funded federally) should be available to BLS to replace and augment existing surveys.</a:t>
            </a:r>
          </a:p>
          <a:p>
            <a:pPr lvl="1"/>
            <a:r>
              <a:rPr lang="en-US" dirty="0"/>
              <a:t>--IRS restrictions are very costly</a:t>
            </a:r>
          </a:p>
          <a:p>
            <a:pPr lvl="1"/>
            <a:r>
              <a:rPr lang="en-US" dirty="0"/>
              <a:t>--Funding is a big issue—too many agencies have poor IT systems and staff</a:t>
            </a:r>
          </a:p>
        </p:txBody>
      </p:sp>
      <p:sp>
        <p:nvSpPr>
          <p:cNvPr id="4" name="Slide Number Placeholder 3"/>
          <p:cNvSpPr>
            <a:spLocks noGrp="1"/>
          </p:cNvSpPr>
          <p:nvPr>
            <p:ph type="sldNum" sz="quarter" idx="5"/>
          </p:nvPr>
        </p:nvSpPr>
        <p:spPr/>
        <p:txBody>
          <a:bodyPr/>
          <a:lstStyle/>
          <a:p>
            <a:fld id="{EB7BDBEF-95B7-497B-9F7A-C96EE7A60ABC}" type="slidenum">
              <a:rPr lang="en-US" smtClean="0"/>
              <a:pPr/>
              <a:t>30</a:t>
            </a:fld>
            <a:endParaRPr lang="en-US" dirty="0"/>
          </a:p>
        </p:txBody>
      </p:sp>
    </p:spTree>
    <p:extLst>
      <p:ext uri="{BB962C8B-B14F-4D97-AF65-F5344CB8AC3E}">
        <p14:creationId xmlns:p14="http://schemas.microsoft.com/office/powerpoint/2010/main" val="1706703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704850"/>
            <a:ext cx="4273550" cy="2405063"/>
          </a:xfrm>
        </p:spPr>
      </p:sp>
      <p:sp>
        <p:nvSpPr>
          <p:cNvPr id="3" name="Notes Placeholder 2"/>
          <p:cNvSpPr>
            <a:spLocks noGrp="1"/>
          </p:cNvSpPr>
          <p:nvPr>
            <p:ph type="body" idx="1"/>
          </p:nvPr>
        </p:nvSpPr>
        <p:spPr>
          <a:xfrm>
            <a:off x="710248" y="3309053"/>
            <a:ext cx="5681980" cy="5375288"/>
          </a:xfrm>
        </p:spPr>
        <p:txBody>
          <a:bodyPr>
            <a:normAutofit/>
          </a:bodyPr>
          <a:lstStyle/>
          <a:p>
            <a:pPr lvl="0"/>
            <a:r>
              <a:rPr lang="en-US" b="1" dirty="0"/>
              <a:t>We’re the original Big Data folks—using it since long before it had a name--and our uses are growing, especially as we learn from the late-comers</a:t>
            </a:r>
          </a:p>
          <a:p>
            <a:pPr marL="174759" indent="-174759">
              <a:buFont typeface="Arial" panose="020B0604020202020204" pitchFamily="34" charset="0"/>
              <a:buChar char="•"/>
            </a:pPr>
            <a:endParaRPr lang="en-US" b="1" dirty="0"/>
          </a:p>
          <a:p>
            <a:pPr marL="174759" indent="-174759">
              <a:buFont typeface="Arial" panose="020B0604020202020204" pitchFamily="34" charset="0"/>
              <a:buChar char="•"/>
            </a:pPr>
            <a:r>
              <a:rPr lang="en-US" b="1" dirty="0"/>
              <a:t>QCEW</a:t>
            </a:r>
            <a:endParaRPr lang="en-US" sz="1000" b="1" dirty="0"/>
          </a:p>
          <a:p>
            <a:pPr marL="640783" lvl="1" indent="-174759">
              <a:buFont typeface="Arial" panose="020B0604020202020204" pitchFamily="34" charset="0"/>
              <a:buChar char="•"/>
            </a:pPr>
            <a:r>
              <a:rPr lang="en-US" dirty="0"/>
              <a:t>Sampling for PPI, NCS, CES, OES, OSH, JOLTS</a:t>
            </a:r>
            <a:endParaRPr lang="en-US" sz="1000" dirty="0"/>
          </a:p>
          <a:p>
            <a:pPr marL="640783" lvl="1" indent="-174759">
              <a:buFont typeface="Arial" panose="020B0604020202020204" pitchFamily="34" charset="0"/>
              <a:buChar char="•"/>
            </a:pPr>
            <a:r>
              <a:rPr lang="en-US" dirty="0"/>
              <a:t>CES imputation for key non-respondents in state-based estimates </a:t>
            </a:r>
            <a:endParaRPr lang="en-US" sz="1000" dirty="0"/>
          </a:p>
          <a:p>
            <a:pPr marL="640783" lvl="1" indent="-174759">
              <a:buFont typeface="Arial" panose="020B0604020202020204" pitchFamily="34" charset="0"/>
              <a:buChar char="•"/>
            </a:pPr>
            <a:r>
              <a:rPr lang="en-US" dirty="0"/>
              <a:t>Forecasts for CES birth-death model,  links for BED dynamics measures</a:t>
            </a:r>
            <a:endParaRPr lang="en-US" sz="1000" dirty="0"/>
          </a:p>
          <a:p>
            <a:pPr marL="640783" lvl="1" indent="-174759">
              <a:buFont typeface="Arial" panose="020B0604020202020204" pitchFamily="34" charset="0"/>
              <a:buChar char="•"/>
            </a:pPr>
            <a:r>
              <a:rPr lang="en-US" dirty="0"/>
              <a:t>Merge w/ IRS data, Hurricane zones etc.</a:t>
            </a:r>
            <a:endParaRPr lang="en-US" sz="1000" dirty="0"/>
          </a:p>
          <a:p>
            <a:pPr marL="174759" indent="-174759">
              <a:buFont typeface="Arial" panose="020B0604020202020204" pitchFamily="34" charset="0"/>
              <a:buChar char="•"/>
            </a:pPr>
            <a:r>
              <a:rPr lang="en-US" b="1" dirty="0"/>
              <a:t>CPI</a:t>
            </a:r>
          </a:p>
          <a:p>
            <a:pPr marL="640783" lvl="1" indent="-174759">
              <a:buFont typeface="Arial" panose="020B0604020202020204" pitchFamily="34" charset="0"/>
              <a:buChar char="•"/>
            </a:pPr>
            <a:r>
              <a:rPr lang="en-US" dirty="0"/>
              <a:t>Create a data base of price and quality characteristics for hedonic model quality adjustment for a variety of goods such as televisions.</a:t>
            </a:r>
          </a:p>
          <a:p>
            <a:pPr marL="640783" lvl="1" indent="-174759">
              <a:buFont typeface="Arial" panose="020B0604020202020204" pitchFamily="34" charset="0"/>
              <a:buChar char="•"/>
            </a:pPr>
            <a:r>
              <a:rPr lang="en-US" dirty="0"/>
              <a:t>Research on scanner</a:t>
            </a:r>
            <a:r>
              <a:rPr lang="en-US" baseline="0" dirty="0"/>
              <a:t> data, and directly pricing from a retailer’s database</a:t>
            </a:r>
          </a:p>
          <a:p>
            <a:pPr marL="174759" indent="-174759">
              <a:buFont typeface="Arial" panose="020B0604020202020204" pitchFamily="34" charset="0"/>
              <a:buChar char="•"/>
            </a:pPr>
            <a:r>
              <a:rPr lang="en-US" b="1" baseline="0" dirty="0"/>
              <a:t>PPI</a:t>
            </a:r>
          </a:p>
          <a:p>
            <a:pPr marL="640783" lvl="1" indent="-174759">
              <a:buFont typeface="Arial" panose="020B0604020202020204" pitchFamily="34" charset="0"/>
              <a:buChar char="•"/>
            </a:pPr>
            <a:r>
              <a:rPr lang="en-US" baseline="0" dirty="0"/>
              <a:t>Bid and ask prices and trading volume for all traded securities used to create index estimates of the price of trade securities.</a:t>
            </a:r>
          </a:p>
          <a:p>
            <a:pPr marL="640783" lvl="1" indent="-174759">
              <a:buFont typeface="Arial" panose="020B0604020202020204" pitchFamily="34" charset="0"/>
              <a:buChar char="•"/>
            </a:pPr>
            <a:r>
              <a:rPr lang="en-US" baseline="0" dirty="0"/>
              <a:t>Both PPI and CPI use reimbursements to doctors by procedure code in developing medical care indexes.</a:t>
            </a:r>
          </a:p>
          <a:p>
            <a:pPr marL="174759" indent="-174759">
              <a:buFont typeface="Arial" panose="020B0604020202020204" pitchFamily="34" charset="0"/>
              <a:buChar char="•"/>
            </a:pPr>
            <a:r>
              <a:rPr lang="en-US" b="1" dirty="0"/>
              <a:t>SOII</a:t>
            </a:r>
            <a:endParaRPr lang="en-US" sz="1000" b="1" dirty="0"/>
          </a:p>
          <a:p>
            <a:endParaRPr lang="en-US" b="0" dirty="0"/>
          </a:p>
          <a:p>
            <a:r>
              <a:rPr lang="en-US" b="1" dirty="0"/>
              <a:t>…and More</a:t>
            </a:r>
          </a:p>
          <a:p>
            <a:pPr marL="640783" lvl="1" indent="-174759">
              <a:buFont typeface="Arial" panose="020B0604020202020204" pitchFamily="34" charset="0"/>
              <a:buChar char="•"/>
            </a:pPr>
            <a:r>
              <a:rPr lang="en-US" baseline="0" dirty="0"/>
              <a:t>IPP uses EIA data on crude oil to develop import price indexes instead of direct data </a:t>
            </a:r>
            <a:r>
              <a:rPr lang="en-US" baseline="0" dirty="0" err="1"/>
              <a:t>collection.</a:t>
            </a:r>
            <a:r>
              <a:rPr lang="en-US" dirty="0" err="1"/>
              <a:t>BLS</a:t>
            </a:r>
            <a:r>
              <a:rPr lang="en-US" dirty="0"/>
              <a:t> has long used such data sets such as the Unemployment Insurance (UI) file to draw samples and construct weighting plans in the production of estimates.</a:t>
            </a:r>
          </a:p>
          <a:p>
            <a:pPr marL="640783" lvl="1" indent="-174759">
              <a:buFont typeface="Arial" panose="020B0604020202020204" pitchFamily="34" charset="0"/>
              <a:buChar char="•"/>
            </a:pPr>
            <a:r>
              <a:rPr lang="en-US" dirty="0"/>
              <a:t>CES payroll survey has an Electronic Data Center in which they have enrolled thousands of corporations to provide electronic files to BLS.</a:t>
            </a:r>
          </a:p>
          <a:p>
            <a:r>
              <a:rPr lang="en-US" dirty="0"/>
              <a:t> </a:t>
            </a:r>
          </a:p>
          <a:p>
            <a:pPr marL="174759" indent="-174759">
              <a:buFont typeface="Arial" panose="020B0604020202020204" pitchFamily="34" charset="0"/>
              <a:buChar char="•"/>
            </a:pPr>
            <a:endParaRPr lang="en-US" dirty="0"/>
          </a:p>
          <a:p>
            <a:pPr lvl="1"/>
            <a:endParaRPr lang="en-US" sz="1000" dirty="0"/>
          </a:p>
          <a:p>
            <a:endParaRPr lang="en-US" dirty="0"/>
          </a:p>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31</a:t>
            </a:fld>
            <a:endParaRPr lang="en-US" dirty="0"/>
          </a:p>
        </p:txBody>
      </p:sp>
    </p:spTree>
    <p:extLst>
      <p:ext uri="{BB962C8B-B14F-4D97-AF65-F5344CB8AC3E}">
        <p14:creationId xmlns:p14="http://schemas.microsoft.com/office/powerpoint/2010/main" val="309420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fontScale="92500" lnSpcReduction="10000"/>
          </a:bodyPr>
          <a:lstStyle/>
          <a:p>
            <a:r>
              <a:rPr lang="en-US" sz="1400" b="1" dirty="0"/>
              <a:t>Statistical agencies have been leveraging Big Data for a long time by using data from corporate databases, the internet and government program administration.</a:t>
            </a:r>
          </a:p>
          <a:p>
            <a:endParaRPr lang="en-US" sz="1400" b="1" dirty="0"/>
          </a:p>
          <a:p>
            <a:r>
              <a:rPr lang="en-US" sz="1400" b="1" dirty="0"/>
              <a:t>“Alternative data” means that it’s not from a standard random sample survey.</a:t>
            </a:r>
          </a:p>
          <a:p>
            <a:endParaRPr lang="en-US" sz="1400" b="1" dirty="0"/>
          </a:p>
          <a:p>
            <a:r>
              <a:rPr lang="en-US" sz="1400" dirty="0"/>
              <a:t>Current:</a:t>
            </a:r>
          </a:p>
          <a:p>
            <a:pPr marL="660337" lvl="1" indent="-180092">
              <a:buFont typeface="Arial" panose="020B0604020202020204" pitchFamily="34" charset="0"/>
              <a:buChar char="•"/>
            </a:pPr>
            <a:r>
              <a:rPr lang="en-US" sz="1400" dirty="0"/>
              <a:t>QCEW uses Unemployment Insurance (UI) records to help surveys draw samples and construct weighting plans in the production of estimates.</a:t>
            </a:r>
          </a:p>
          <a:p>
            <a:pPr marL="660337" lvl="1" indent="-180092">
              <a:buFont typeface="Arial" panose="020B0604020202020204" pitchFamily="34" charset="0"/>
              <a:buChar char="•"/>
            </a:pPr>
            <a:r>
              <a:rPr lang="en-US" sz="1400" dirty="0"/>
              <a:t>We use linking techniques in the UI file to identify establishment openings and closings and their associated employment gains and losses.</a:t>
            </a:r>
          </a:p>
          <a:p>
            <a:pPr marL="660337" lvl="1" indent="-180092">
              <a:buFont typeface="Arial" panose="020B0604020202020204" pitchFamily="34" charset="0"/>
              <a:buChar char="•"/>
            </a:pPr>
            <a:r>
              <a:rPr lang="en-US" sz="1400" dirty="0"/>
              <a:t>CES has an Electronic Data Center in which they have enrolled thousands of corporations to provide electronic files to BLS.</a:t>
            </a:r>
          </a:p>
          <a:p>
            <a:pPr marL="660337" lvl="1" indent="-180092">
              <a:buFont typeface="Arial" panose="020B0604020202020204" pitchFamily="34" charset="0"/>
              <a:buChar char="•"/>
            </a:pPr>
            <a:r>
              <a:rPr lang="en-US" sz="1400" dirty="0"/>
              <a:t>PPI uses the monthly Census of all bid and ask prices to and trading volume for all traded securities to create index estimates of the price of trade securities.</a:t>
            </a:r>
          </a:p>
          <a:p>
            <a:pPr marL="660337" lvl="1" indent="-180092" defTabSz="960490">
              <a:buFont typeface="Arial" panose="020B0604020202020204" pitchFamily="34" charset="0"/>
              <a:buChar char="•"/>
              <a:defRPr/>
            </a:pPr>
            <a:r>
              <a:rPr lang="en-US" sz="1400" dirty="0"/>
              <a:t>PPI uses Department of Transportation data on baggage fees to construct a price index for that service.</a:t>
            </a:r>
          </a:p>
          <a:p>
            <a:pPr marL="660337" lvl="1" indent="-180092">
              <a:buFont typeface="Arial" panose="020B0604020202020204" pitchFamily="34" charset="0"/>
              <a:buChar char="•"/>
            </a:pPr>
            <a:r>
              <a:rPr lang="en-US" sz="1400" dirty="0"/>
              <a:t>PPI and CPI use reimbursements to doctors by procedure code in developing their medical care indexes.</a:t>
            </a:r>
          </a:p>
          <a:p>
            <a:pPr marL="660337" lvl="1" indent="-180092" defTabSz="960490">
              <a:buFont typeface="Arial" panose="020B0604020202020204" pitchFamily="34" charset="0"/>
              <a:buChar char="•"/>
              <a:defRPr/>
            </a:pPr>
            <a:r>
              <a:rPr lang="en-US" sz="1400" dirty="0"/>
              <a:t>IPP uses EIA data on crude oil to develop import price indexes instead of direct data collection.</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4</a:t>
            </a:fld>
            <a:endParaRPr lang="en-US" dirty="0"/>
          </a:p>
        </p:txBody>
      </p:sp>
    </p:spTree>
    <p:extLst>
      <p:ext uri="{BB962C8B-B14F-4D97-AF65-F5344CB8AC3E}">
        <p14:creationId xmlns:p14="http://schemas.microsoft.com/office/powerpoint/2010/main" val="38387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5</a:t>
            </a:fld>
            <a:endParaRPr lang="en-US" dirty="0"/>
          </a:p>
        </p:txBody>
      </p:sp>
    </p:spTree>
    <p:extLst>
      <p:ext uri="{BB962C8B-B14F-4D97-AF65-F5344CB8AC3E}">
        <p14:creationId xmlns:p14="http://schemas.microsoft.com/office/powerpoint/2010/main" val="114579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a:xfrm>
            <a:off x="710248" y="4459527"/>
            <a:ext cx="5681980" cy="4775040"/>
          </a:xfrm>
        </p:spPr>
        <p:txBody>
          <a:bodyPr>
            <a:normAutofit/>
          </a:bodyPr>
          <a:lstStyle/>
          <a:p>
            <a:pPr lvl="0"/>
            <a:r>
              <a:rPr lang="en-US" b="1" dirty="0"/>
              <a:t>What do stats agencies do?</a:t>
            </a:r>
            <a:r>
              <a:rPr lang="en-US" dirty="0"/>
              <a:t>  Produce “gold standard data”--AORTA. </a:t>
            </a:r>
            <a:endParaRPr lang="en-US" sz="1100" dirty="0"/>
          </a:p>
          <a:p>
            <a:pPr lvl="0"/>
            <a:endParaRPr lang="en-US" dirty="0"/>
          </a:p>
          <a:p>
            <a:pPr lvl="0"/>
            <a:r>
              <a:rPr lang="en-US" b="1" dirty="0"/>
              <a:t>Why?  </a:t>
            </a:r>
            <a:r>
              <a:rPr lang="en-US" dirty="0"/>
              <a:t>Data are a pure public good. Enables people to make well-informed decisions—supporting policy, free enterprise and autonomy. </a:t>
            </a:r>
            <a:endParaRPr lang="en-US" sz="1100" dirty="0"/>
          </a:p>
          <a:p>
            <a:pPr lvl="0"/>
            <a:endParaRPr lang="en-US" dirty="0"/>
          </a:p>
          <a:p>
            <a:pPr lvl="0"/>
            <a:r>
              <a:rPr lang="en-US" dirty="0"/>
              <a:t>Without accurate and objective BLS data, discussions, decisions and negotiations through the economy would be more contentious and less productive.  For example:</a:t>
            </a:r>
          </a:p>
          <a:p>
            <a:pPr marL="174759" indent="-174759">
              <a:buFont typeface="Arial" panose="020B0604020202020204" pitchFamily="34" charset="0"/>
              <a:buChar char="•"/>
            </a:pPr>
            <a:r>
              <a:rPr lang="en-US" dirty="0"/>
              <a:t>Without the BLS’ Consumer Price Index, there would be many more arguments on how to adjust Social Security over time—and many commercial and labor contracts wouldn’t have an objective measure of inflation that all sides could agree to peg the terms to.</a:t>
            </a:r>
          </a:p>
          <a:p>
            <a:pPr marL="174759" indent="-174759">
              <a:buFont typeface="Arial" panose="020B0604020202020204" pitchFamily="34" charset="0"/>
              <a:buChar char="•"/>
            </a:pPr>
            <a:r>
              <a:rPr lang="en-US" dirty="0"/>
              <a:t>If BLS didn’t provide an objective definition for unemployment, each State or area could apply their own definition, making comparisons between States impossible and hampering Federal aid to States most affected by high unemployment. </a:t>
            </a:r>
          </a:p>
          <a:p>
            <a:pPr marL="174759" indent="-174759">
              <a:buFont typeface="Arial" panose="020B0604020202020204" pitchFamily="34" charset="0"/>
              <a:buChar char="•"/>
            </a:pPr>
            <a:endParaRPr lang="en-US" sz="1100" dirty="0"/>
          </a:p>
          <a:p>
            <a:pPr lvl="0"/>
            <a:r>
              <a:rPr lang="en-US" dirty="0"/>
              <a:t>To fulfill this mission, stat agencies must continually</a:t>
            </a:r>
          </a:p>
          <a:p>
            <a:pPr marL="640783" lvl="1" indent="-174759">
              <a:buFont typeface="Arial" panose="020B0604020202020204" pitchFamily="34" charset="0"/>
              <a:buChar char="•"/>
            </a:pPr>
            <a:r>
              <a:rPr lang="en-US" dirty="0"/>
              <a:t>adapt to meet challenges of a rapidly changing economy. </a:t>
            </a:r>
          </a:p>
          <a:p>
            <a:pPr lvl="0"/>
            <a:endParaRPr lang="en-US" b="1" dirty="0"/>
          </a:p>
          <a:p>
            <a:pPr lvl="0"/>
            <a:r>
              <a:rPr lang="en-US" b="1" dirty="0"/>
              <a:t>So, how does Big Data fit into these priorities?</a:t>
            </a:r>
          </a:p>
        </p:txBody>
      </p:sp>
      <p:sp>
        <p:nvSpPr>
          <p:cNvPr id="4" name="Slide Number Placeholder 3"/>
          <p:cNvSpPr>
            <a:spLocks noGrp="1"/>
          </p:cNvSpPr>
          <p:nvPr>
            <p:ph type="sldNum" sz="quarter" idx="10"/>
          </p:nvPr>
        </p:nvSpPr>
        <p:spPr/>
        <p:txBody>
          <a:bodyPr/>
          <a:lstStyle/>
          <a:p>
            <a:fld id="{EB7BDBEF-95B7-497B-9F7A-C96EE7A60ABC}" type="slidenum">
              <a:rPr lang="en-US" smtClean="0"/>
              <a:pPr/>
              <a:t>6</a:t>
            </a:fld>
            <a:endParaRPr lang="en-US" dirty="0"/>
          </a:p>
        </p:txBody>
      </p:sp>
    </p:spTree>
    <p:extLst>
      <p:ext uri="{BB962C8B-B14F-4D97-AF65-F5344CB8AC3E}">
        <p14:creationId xmlns:p14="http://schemas.microsoft.com/office/powerpoint/2010/main" val="321883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marL="174759" indent="-174759">
              <a:buFont typeface="Arial" panose="020B0604020202020204" pitchFamily="34" charset="0"/>
              <a:buChar char="•"/>
            </a:pPr>
            <a:r>
              <a:rPr lang="en-US" sz="1400" dirty="0"/>
              <a:t>The Billion Prices Project has many advantages, timeliness of a daily price index and large sample sizes that serves information needs for some key data users, especially investors.</a:t>
            </a:r>
          </a:p>
          <a:p>
            <a:pPr marL="174759" indent="-174759">
              <a:buFont typeface="Arial" panose="020B0604020202020204" pitchFamily="34" charset="0"/>
              <a:buChar char="•"/>
            </a:pPr>
            <a:endParaRPr lang="en-US" sz="1400" dirty="0"/>
          </a:p>
          <a:p>
            <a:pPr marL="174759" indent="-174759">
              <a:buFont typeface="Arial" panose="020B0604020202020204" pitchFamily="34" charset="0"/>
              <a:buChar char="•"/>
            </a:pPr>
            <a:r>
              <a:rPr lang="en-US" sz="1400" dirty="0"/>
              <a:t>However, Billion Prices cannot price the same representative bundle on a daily basis.  </a:t>
            </a:r>
          </a:p>
          <a:p>
            <a:pPr marL="174759" indent="-174759">
              <a:buFont typeface="Arial" panose="020B0604020202020204" pitchFamily="34" charset="0"/>
              <a:buChar char="•"/>
            </a:pPr>
            <a:endParaRPr lang="en-US" sz="1400" dirty="0"/>
          </a:p>
          <a:p>
            <a:pPr marL="174759" indent="-174759">
              <a:buFont typeface="Arial" panose="020B0604020202020204" pitchFamily="34" charset="0"/>
              <a:buChar char="•"/>
            </a:pPr>
            <a:r>
              <a:rPr lang="en-US" sz="1400" dirty="0"/>
              <a:t>They also use sampling weights from our Consumer Expenditure Survey--our source of cost weights in the CPI--because they do not have a source of sampling weights for the prices that they collect from web sites.</a:t>
            </a:r>
          </a:p>
          <a:p>
            <a:pPr marL="174759" indent="-174759">
              <a:buFont typeface="Arial" panose="020B0604020202020204" pitchFamily="34" charset="0"/>
              <a:buChar char="•"/>
            </a:pPr>
            <a:endParaRPr lang="en-US" sz="1400" dirty="0"/>
          </a:p>
          <a:p>
            <a:pPr lvl="0"/>
            <a:r>
              <a:rPr lang="en-US" sz="1400" dirty="0"/>
              <a:t>These features illustrate some of the key differences between Gov’t statistics and private Big Data efforts.</a:t>
            </a:r>
          </a:p>
          <a:p>
            <a:pPr marL="174759" indent="-17475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7</a:t>
            </a:fld>
            <a:endParaRPr lang="en-US" dirty="0"/>
          </a:p>
        </p:txBody>
      </p:sp>
    </p:spTree>
    <p:extLst>
      <p:ext uri="{BB962C8B-B14F-4D97-AF65-F5344CB8AC3E}">
        <p14:creationId xmlns:p14="http://schemas.microsoft.com/office/powerpoint/2010/main" val="350690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a:xfrm>
            <a:off x="710248" y="4459526"/>
            <a:ext cx="5829435" cy="4457896"/>
          </a:xfrm>
        </p:spPr>
        <p:txBody>
          <a:bodyPr>
            <a:normAutofit fontScale="92500" lnSpcReduction="20000"/>
          </a:bodyPr>
          <a:lstStyle/>
          <a:p>
            <a:pPr lvl="0"/>
            <a:r>
              <a:rPr lang="en-US" sz="1400" dirty="0"/>
              <a:t>Billion Prices and CPI serve different informational needs.  </a:t>
            </a:r>
          </a:p>
          <a:p>
            <a:pPr marL="174759" indent="-174759">
              <a:buFont typeface="Arial" panose="020B0604020202020204" pitchFamily="34" charset="0"/>
              <a:buChar char="•"/>
            </a:pPr>
            <a:endParaRPr lang="en-US" sz="1400" dirty="0"/>
          </a:p>
          <a:p>
            <a:pPr marL="174759" indent="-174759">
              <a:buFont typeface="Arial" panose="020B0604020202020204" pitchFamily="34" charset="0"/>
              <a:buChar char="•"/>
            </a:pPr>
            <a:r>
              <a:rPr lang="en-US" sz="1400" dirty="0"/>
              <a:t>CPI = changes in the cost of living for a representative consumer purchasing a representative market basket</a:t>
            </a:r>
          </a:p>
          <a:p>
            <a:pPr marL="640783" lvl="1" indent="-174759">
              <a:buFont typeface="Arial" panose="020B0604020202020204" pitchFamily="34" charset="0"/>
              <a:buChar char="•"/>
            </a:pPr>
            <a:r>
              <a:rPr lang="en-US" sz="1400" dirty="0"/>
              <a:t>all critical to serving the policymakers, SS recipients and hundreds of programs that use the CPI to adjust benefit levels or thresholds.</a:t>
            </a:r>
          </a:p>
          <a:p>
            <a:pPr marL="174759" indent="-174759">
              <a:buFont typeface="Arial" panose="020B0604020202020204" pitchFamily="34" charset="0"/>
              <a:buChar char="•"/>
            </a:pPr>
            <a:endParaRPr lang="en-US" sz="1400" dirty="0"/>
          </a:p>
          <a:p>
            <a:r>
              <a:rPr lang="en-US" sz="1400" dirty="0"/>
              <a:t>We are transparent and produce only public products--inconsistent with protecting profit-making intellectual property. </a:t>
            </a:r>
          </a:p>
          <a:p>
            <a:endParaRPr lang="en-US" sz="1400" dirty="0"/>
          </a:p>
          <a:p>
            <a:r>
              <a:rPr lang="en-US" sz="1400" dirty="0"/>
              <a:t>As part of government, we have a secure environment and access to sensitive administrative data.  So, we can:</a:t>
            </a:r>
          </a:p>
          <a:p>
            <a:pPr marL="757289" lvl="1" indent="-291265">
              <a:buFont typeface="Arial" panose="020B0604020202020204" pitchFamily="34" charset="0"/>
              <a:buChar char="•"/>
            </a:pPr>
            <a:r>
              <a:rPr lang="en-US" sz="1400" dirty="0"/>
              <a:t>Get and verify that we have a representative sample </a:t>
            </a:r>
          </a:p>
          <a:p>
            <a:pPr marL="757289" lvl="1" indent="-291265">
              <a:buFont typeface="Arial" panose="020B0604020202020204" pitchFamily="34" charset="0"/>
              <a:buChar char="•"/>
            </a:pPr>
            <a:r>
              <a:rPr lang="en-US" sz="1400" dirty="0"/>
              <a:t>Match sensitive data from respondents to admin. records and other sources</a:t>
            </a:r>
          </a:p>
          <a:p>
            <a:pPr marL="757289" lvl="1" indent="-291265">
              <a:buFont typeface="Arial" panose="020B0604020202020204" pitchFamily="34" charset="0"/>
              <a:buChar char="•"/>
            </a:pPr>
            <a:r>
              <a:rPr lang="en-US" sz="1400" dirty="0"/>
              <a:t>Convince respondents to participate (voluntary public service)</a:t>
            </a:r>
          </a:p>
          <a:p>
            <a:endParaRPr lang="en-US" sz="1400" dirty="0"/>
          </a:p>
          <a:p>
            <a:r>
              <a:rPr lang="en-US" sz="1400" dirty="0"/>
              <a:t>Needs served by BPP and other private sources are real—but different.  </a:t>
            </a:r>
          </a:p>
          <a:p>
            <a:pPr marL="757289" lvl="1" indent="-291265">
              <a:buFont typeface="Arial" panose="020B0604020202020204" pitchFamily="34" charset="0"/>
              <a:buChar char="•"/>
            </a:pPr>
            <a:r>
              <a:rPr lang="en-US" sz="1400" dirty="0"/>
              <a:t>More specialized and perhaps time-sensitive</a:t>
            </a:r>
          </a:p>
          <a:p>
            <a:pPr marL="757289" lvl="1" indent="-291265">
              <a:buFont typeface="Arial" panose="020B0604020202020204" pitchFamily="34" charset="0"/>
              <a:buChar char="•"/>
            </a:pPr>
            <a:r>
              <a:rPr lang="en-US" sz="1400" dirty="0"/>
              <a:t>Can afford to take more production risks</a:t>
            </a:r>
          </a:p>
          <a:p>
            <a:pPr marL="757289" lvl="1" indent="-291265">
              <a:buFont typeface="Arial" panose="020B0604020202020204" pitchFamily="34" charset="0"/>
              <a:buChar char="•"/>
            </a:pPr>
            <a:r>
              <a:rPr lang="en-US" sz="1400" dirty="0"/>
              <a:t>Often Ok that transactional data is not comprehensive.</a:t>
            </a:r>
          </a:p>
          <a:p>
            <a:pPr marL="757289" lvl="1" indent="-291265">
              <a:buFont typeface="Arial" panose="020B0604020202020204" pitchFamily="34" charset="0"/>
              <a:buChar char="•"/>
            </a:pPr>
            <a:r>
              <a:rPr lang="en-US" sz="1400" dirty="0"/>
              <a:t>Can rely on </a:t>
            </a:r>
            <a:r>
              <a:rPr lang="en-US" sz="1400" dirty="0" err="1"/>
              <a:t>govt</a:t>
            </a:r>
            <a:r>
              <a:rPr lang="en-US" sz="1400" dirty="0"/>
              <a:t> statistics to verify validity and compensate for incompleteness</a:t>
            </a:r>
          </a:p>
          <a:p>
            <a:endParaRPr lang="en-US" sz="1400" dirty="0"/>
          </a:p>
          <a:p>
            <a:r>
              <a:rPr lang="en-US" sz="1400" dirty="0"/>
              <a:t>Thus, the two types are complements, not substitutes. </a:t>
            </a:r>
          </a:p>
          <a:p>
            <a:endParaRPr lang="en-US" sz="1400" dirty="0"/>
          </a:p>
          <a:p>
            <a:r>
              <a:rPr lang="en-US" sz="1400" dirty="0"/>
              <a:t>Indeed, progress made in the Big Data World benefits BLS.</a:t>
            </a:r>
          </a:p>
          <a:p>
            <a:pPr marL="174759" indent="-17475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8</a:t>
            </a:fld>
            <a:endParaRPr lang="en-US" dirty="0"/>
          </a:p>
        </p:txBody>
      </p:sp>
    </p:spTree>
    <p:extLst>
      <p:ext uri="{BB962C8B-B14F-4D97-AF65-F5344CB8AC3E}">
        <p14:creationId xmlns:p14="http://schemas.microsoft.com/office/powerpoint/2010/main" val="228788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What private and public sectors bring to production of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Official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Private sector statistics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Source of observations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Census or representative sample drawn from a gold-standard universe </a:t>
            </a:r>
          </a:p>
          <a:p>
            <a:r>
              <a:rPr lang="en-US" sz="1200" kern="1200" dirty="0">
                <a:solidFill>
                  <a:schemeClr val="tx1"/>
                </a:solidFill>
                <a:effectLst/>
                <a:latin typeface="+mn-lt"/>
                <a:ea typeface="+mn-ea"/>
                <a:cs typeface="+mn-cs"/>
              </a:rPr>
              <a:t>Large datasets for particular sectors, activities or populations</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9</a:t>
            </a:fld>
            <a:endParaRPr lang="en-US" dirty="0"/>
          </a:p>
        </p:txBody>
      </p:sp>
    </p:spTree>
    <p:extLst>
      <p:ext uri="{BB962C8B-B14F-4D97-AF65-F5344CB8AC3E}">
        <p14:creationId xmlns:p14="http://schemas.microsoft.com/office/powerpoint/2010/main" val="119054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cs typeface="Tahom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219200" y="1722438"/>
            <a:ext cx="10363200" cy="4525963"/>
          </a:xfrm>
        </p:spPr>
        <p:txBody>
          <a:bodyPr/>
          <a:lstStyle>
            <a:lvl1pPr>
              <a:defRPr baseline="0">
                <a:solidFill>
                  <a:srgbClr val="192168"/>
                </a:solidFill>
                <a:latin typeface="Tahoma" pitchFamily="34" charset="0"/>
                <a:cs typeface="Tahoma" pitchFamily="34" charset="0"/>
              </a:defRPr>
            </a:lvl1pPr>
            <a:lvl2pPr>
              <a:defRPr>
                <a:solidFill>
                  <a:srgbClr val="192168"/>
                </a:solidFill>
                <a:latin typeface="Tahoma" pitchFamily="34" charset="0"/>
                <a:cs typeface="Tahoma" pitchFamily="34" charset="0"/>
              </a:defRPr>
            </a:lvl2pPr>
            <a:lvl3pPr>
              <a:defRPr>
                <a:solidFill>
                  <a:srgbClr val="192168"/>
                </a:solidFill>
                <a:latin typeface="Tahoma" pitchFamily="34" charset="0"/>
                <a:cs typeface="Tahoma" pitchFamily="34" charset="0"/>
              </a:defRPr>
            </a:lvl3pPr>
            <a:lvl4pPr>
              <a:defRPr>
                <a:solidFill>
                  <a:srgbClr val="192168"/>
                </a:solidFill>
                <a:latin typeface="Tahoma" pitchFamily="34" charset="0"/>
                <a:cs typeface="Tahoma" pitchFamily="34" charset="0"/>
              </a:defRPr>
            </a:lvl4pPr>
            <a:lvl5pPr>
              <a:buClr>
                <a:srgbClr val="CE1126"/>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Info">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3" name="Line 4"/>
          <p:cNvSpPr>
            <a:spLocks noChangeShapeType="1"/>
          </p:cNvSpPr>
          <p:nvPr userDrawn="1"/>
        </p:nvSpPr>
        <p:spPr bwMode="auto">
          <a:xfrm>
            <a:off x="914400" y="18288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4" name="Rectangle 2"/>
          <p:cNvSpPr txBox="1">
            <a:spLocks noChangeArrowheads="1"/>
          </p:cNvSpPr>
          <p:nvPr userDrawn="1"/>
        </p:nvSpPr>
        <p:spPr bwMode="auto">
          <a:xfrm>
            <a:off x="1016000" y="762000"/>
            <a:ext cx="10363200" cy="914400"/>
          </a:xfrm>
          <a:prstGeom prst="rect">
            <a:avLst/>
          </a:prstGeom>
          <a:noFill/>
          <a:ln w="9525">
            <a:noFill/>
            <a:miter lim="800000"/>
            <a:headEnd/>
            <a:tailEnd/>
          </a:ln>
        </p:spPr>
        <p:txBody>
          <a:bodyPr anchor="ctr"/>
          <a:lstStyle/>
          <a:p>
            <a:pPr algn="ctr">
              <a:defRPr/>
            </a:pPr>
            <a:r>
              <a:rPr lang="en-US" sz="4400" b="1" kern="0" dirty="0">
                <a:solidFill>
                  <a:schemeClr val="bg1"/>
                </a:solidFill>
                <a:latin typeface="Verdana" pitchFamily="34" charset="0"/>
                <a:ea typeface="+mj-ea"/>
                <a:cs typeface="+mj-cs"/>
              </a:rPr>
              <a:t>Contact Information</a:t>
            </a:r>
          </a:p>
        </p:txBody>
      </p:sp>
      <p:sp>
        <p:nvSpPr>
          <p:cNvPr id="3074" name="Rectangle 2"/>
          <p:cNvSpPr>
            <a:spLocks noGrp="1" noChangeArrowheads="1"/>
          </p:cNvSpPr>
          <p:nvPr>
            <p:ph type="ctrTitle"/>
          </p:nvPr>
        </p:nvSpPr>
        <p:spPr>
          <a:xfrm>
            <a:off x="914400" y="2057400"/>
            <a:ext cx="10363200" cy="3810000"/>
          </a:xfrm>
          <a:prstGeom prst="rect">
            <a:avLst/>
          </a:prstGeom>
        </p:spPr>
        <p:txBody>
          <a:bodyPr anchor="t">
            <a:normAutofit/>
          </a:bodyPr>
          <a:lstStyle>
            <a:lvl1pPr>
              <a:lnSpc>
                <a:spcPct val="100000"/>
              </a:lnSpc>
              <a:spcBef>
                <a:spcPts val="600"/>
              </a:spcBef>
              <a:defRPr sz="4000">
                <a:solidFill>
                  <a:schemeClr val="bg1"/>
                </a:solidFill>
                <a:latin typeface="Verdana" pitchFamily="34" charset="0"/>
                <a:cs typeface="Tahoma" pitchFamily="34" charset="0"/>
              </a:defRPr>
            </a:lvl1pPr>
          </a:lstStyle>
          <a:p>
            <a:r>
              <a:rPr lang="en-US"/>
              <a:t>Click to edit Master title style</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488501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1DBBCB-21F2-4EB6-9F5B-83399EB61DB3}"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2825374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5280071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1DBBCB-21F2-4EB6-9F5B-83399EB61DB3}"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616110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1DBBCB-21F2-4EB6-9F5B-83399EB61DB3}"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3161655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DBBCB-21F2-4EB6-9F5B-83399EB61DB3}"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359874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1DBBCB-21F2-4EB6-9F5B-83399EB61DB3}"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867798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DBBCB-21F2-4EB6-9F5B-83399EB61DB3}"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176777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1DBBCB-21F2-4EB6-9F5B-83399EB61DB3}"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46979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1DBBCB-21F2-4EB6-9F5B-83399EB61DB3}"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41902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Section Header">
    <p:bg>
      <p:bgRef idx="1001">
        <a:schemeClr val="bg1"/>
      </p:bgRef>
    </p:bg>
    <p:spTree>
      <p:nvGrpSpPr>
        <p:cNvPr id="1" name=""/>
        <p:cNvGrpSpPr/>
        <p:nvPr/>
      </p:nvGrpSpPr>
      <p:grpSpPr>
        <a:xfrm>
          <a:off x="0" y="0"/>
          <a:ext cx="0" cy="0"/>
          <a:chOff x="0" y="0"/>
          <a:chExt cx="0" cy="0"/>
        </a:xfrm>
      </p:grpSpPr>
      <p:sp>
        <p:nvSpPr>
          <p:cNvPr id="3" name="Text Box 26"/>
          <p:cNvSpPr txBox="1">
            <a:spLocks noChangeArrowheads="1"/>
          </p:cNvSpPr>
          <p:nvPr/>
        </p:nvSpPr>
        <p:spPr bwMode="auto">
          <a:xfrm>
            <a:off x="1" y="0"/>
            <a:ext cx="1016153" cy="6858000"/>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2" name="Title 1"/>
          <p:cNvSpPr>
            <a:spLocks noGrp="1"/>
          </p:cNvSpPr>
          <p:nvPr>
            <p:ph type="title"/>
          </p:nvPr>
        </p:nvSpPr>
        <p:spPr>
          <a:xfrm>
            <a:off x="1219200" y="2103120"/>
            <a:ext cx="10363200" cy="2286000"/>
          </a:xfrm>
          <a:prstGeom prst="rect">
            <a:avLst/>
          </a:prstGeom>
        </p:spPr>
        <p:txBody>
          <a:bodyPr anchor="ctr"/>
          <a:lstStyle>
            <a:lvl1pPr algn="ctr">
              <a:defRPr sz="4000" b="1" cap="all"/>
            </a:lvl1pPr>
          </a:lstStyle>
          <a:p>
            <a:r>
              <a:rPr lang="en-US"/>
              <a:t>Click to edit Master title style</a:t>
            </a:r>
            <a:endParaRPr lang="en-US" dirty="0"/>
          </a:p>
        </p:txBody>
      </p:sp>
      <p:pic>
        <p:nvPicPr>
          <p:cNvPr id="5122" name="Picture 2" descr="C:\WINNT\Profiles\Himes_D\Desktop\logo_vert.png"/>
          <p:cNvPicPr>
            <a:picLocks noChangeAspect="1" noChangeArrowheads="1"/>
          </p:cNvPicPr>
          <p:nvPr/>
        </p:nvPicPr>
        <p:blipFill>
          <a:blip r:embed="rId2" cstate="print"/>
          <a:srcRect/>
          <a:stretch>
            <a:fillRect/>
          </a:stretch>
        </p:blipFill>
        <p:spPr bwMode="auto">
          <a:xfrm>
            <a:off x="0" y="5943600"/>
            <a:ext cx="1011963" cy="914400"/>
          </a:xfrm>
          <a:prstGeom prst="rect">
            <a:avLst/>
          </a:prstGeom>
          <a:noFill/>
        </p:spPr>
      </p:pic>
    </p:spTree>
    <p:extLst>
      <p:ext uri="{BB962C8B-B14F-4D97-AF65-F5344CB8AC3E}">
        <p14:creationId xmlns:p14="http://schemas.microsoft.com/office/powerpoint/2010/main" val="214750061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3546956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52433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47D635-84AD-4378-90A0-0C7A246EDEF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5326732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109726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47D635-84AD-4378-90A0-0C7A246EDEF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04364815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47D635-84AD-4378-90A0-0C7A246EDEF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946798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47D635-84AD-4378-90A0-0C7A246EDEF1}"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43129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47D635-84AD-4378-90A0-0C7A246EDEF1}"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65855478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7D635-84AD-4378-90A0-0C7A246EDEF1}"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0130535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47D635-84AD-4378-90A0-0C7A246EDEF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09828518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47D635-84AD-4378-90A0-0C7A246EDEF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386669462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67826163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13199266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act Info">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3" name="Line 4"/>
          <p:cNvSpPr>
            <a:spLocks noChangeShapeType="1"/>
          </p:cNvSpPr>
          <p:nvPr userDrawn="1"/>
        </p:nvSpPr>
        <p:spPr bwMode="auto">
          <a:xfrm>
            <a:off x="914400" y="18288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4" name="Rectangle 2"/>
          <p:cNvSpPr txBox="1">
            <a:spLocks noChangeArrowheads="1"/>
          </p:cNvSpPr>
          <p:nvPr userDrawn="1"/>
        </p:nvSpPr>
        <p:spPr bwMode="auto">
          <a:xfrm>
            <a:off x="1016000" y="762000"/>
            <a:ext cx="10363200" cy="914400"/>
          </a:xfrm>
          <a:prstGeom prst="rect">
            <a:avLst/>
          </a:prstGeom>
          <a:noFill/>
          <a:ln w="9525">
            <a:noFill/>
            <a:miter lim="800000"/>
            <a:headEnd/>
            <a:tailEnd/>
          </a:ln>
        </p:spPr>
        <p:txBody>
          <a:bodyPr anchor="ctr"/>
          <a:lstStyle/>
          <a:p>
            <a:pPr algn="ctr">
              <a:defRPr/>
            </a:pPr>
            <a:r>
              <a:rPr lang="en-US" sz="4400" b="1" kern="0" dirty="0">
                <a:solidFill>
                  <a:schemeClr val="bg1"/>
                </a:solidFill>
                <a:latin typeface="Verdana" pitchFamily="34" charset="0"/>
                <a:ea typeface="+mj-ea"/>
                <a:cs typeface="+mj-cs"/>
              </a:rPr>
              <a:t>Contact Information</a:t>
            </a:r>
          </a:p>
        </p:txBody>
      </p:sp>
      <p:sp>
        <p:nvSpPr>
          <p:cNvPr id="3074" name="Rectangle 2"/>
          <p:cNvSpPr>
            <a:spLocks noGrp="1" noChangeArrowheads="1"/>
          </p:cNvSpPr>
          <p:nvPr>
            <p:ph type="ctrTitle"/>
          </p:nvPr>
        </p:nvSpPr>
        <p:spPr>
          <a:xfrm>
            <a:off x="914400" y="2057400"/>
            <a:ext cx="10363200" cy="3810000"/>
          </a:xfrm>
          <a:prstGeom prst="rect">
            <a:avLst/>
          </a:prstGeom>
        </p:spPr>
        <p:txBody>
          <a:bodyPr anchor="t">
            <a:normAutofit/>
          </a:bodyPr>
          <a:lstStyle>
            <a:lvl1pPr>
              <a:lnSpc>
                <a:spcPct val="100000"/>
              </a:lnSpc>
              <a:spcBef>
                <a:spcPts val="600"/>
              </a:spcBef>
              <a:defRPr sz="4000">
                <a:solidFill>
                  <a:schemeClr val="bg1"/>
                </a:solidFill>
                <a:latin typeface="Verdan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1574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66BB17-CDBA-48E5-A17E-D3CD7ED56DB9}"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919417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3512552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66BB17-CDBA-48E5-A17E-D3CD7ED56DB9}"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3268243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66BB17-CDBA-48E5-A17E-D3CD7ED56DB9}"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92792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66BB17-CDBA-48E5-A17E-D3CD7ED56DB9}"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504421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66BB17-CDBA-48E5-A17E-D3CD7ED56DB9}"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48755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1219200" y="1722438"/>
            <a:ext cx="4876800" cy="4525963"/>
          </a:xfrm>
        </p:spPr>
        <p:txBody>
          <a:bodyPr>
            <a:normAutofit/>
          </a:bodyPr>
          <a:lstStyle>
            <a:lvl1pPr>
              <a:defRPr sz="2800">
                <a:solidFill>
                  <a:srgbClr val="192168"/>
                </a:solidFill>
              </a:defRPr>
            </a:lvl1pPr>
            <a:lvl2pPr>
              <a:defRPr sz="2400">
                <a:solidFill>
                  <a:srgbClr val="192168"/>
                </a:solidFill>
              </a:defRPr>
            </a:lvl2pPr>
            <a:lvl3pPr marL="1143000" marR="0" indent="-228600" algn="l" defTabSz="914400" rtl="0" eaLnBrk="1" fontAlgn="auto" latinLnBrk="0" hangingPunct="1">
              <a:lnSpc>
                <a:spcPct val="100000"/>
              </a:lnSpc>
              <a:spcBef>
                <a:spcPct val="20000"/>
              </a:spcBef>
              <a:spcAft>
                <a:spcPts val="0"/>
              </a:spcAft>
              <a:buClr>
                <a:srgbClr val="CE1126"/>
              </a:buClr>
              <a:buSzTx/>
              <a:buFont typeface="Calibri" pitchFamily="34" charset="0"/>
              <a:buChar char="–"/>
              <a:tabLst/>
              <a:defRPr sz="2000">
                <a:solidFill>
                  <a:srgbClr val="192168"/>
                </a:solidFill>
              </a:defRPr>
            </a:lvl3pPr>
            <a:lvl4pPr>
              <a:buFont typeface="Arial" pitchFamily="34" charset="0"/>
              <a:buChar char="•"/>
              <a:defRPr sz="1800">
                <a:solidFill>
                  <a:srgbClr val="192168"/>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705600" y="1722438"/>
            <a:ext cx="4856480" cy="4525963"/>
          </a:xfrm>
        </p:spPr>
        <p:txBody>
          <a:bodyPr/>
          <a:lstStyle>
            <a:lvl1pPr>
              <a:defRPr sz="2800">
                <a:solidFill>
                  <a:srgbClr val="192168"/>
                </a:solidFill>
              </a:defRPr>
            </a:lvl1pPr>
            <a:lvl2pPr>
              <a:defRPr sz="2400">
                <a:solidFill>
                  <a:srgbClr val="192168"/>
                </a:solidFill>
              </a:defRPr>
            </a:lvl2pPr>
            <a:lvl3pPr>
              <a:defRPr sz="2000">
                <a:solidFill>
                  <a:srgbClr val="192168"/>
                </a:solidFill>
              </a:defRPr>
            </a:lvl3pPr>
            <a:lvl4pPr>
              <a:buFont typeface="Arial" pitchFamily="34" charset="0"/>
              <a:buChar char="•"/>
              <a:defRPr sz="1800">
                <a:solidFill>
                  <a:srgbClr val="192168"/>
                </a:solidFill>
              </a:defRPr>
            </a:lvl4pPr>
            <a:lvl5pPr>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6BB17-CDBA-48E5-A17E-D3CD7ED56DB9}"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782926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66BB17-CDBA-48E5-A17E-D3CD7ED56DB9}"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881076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66BB17-CDBA-48E5-A17E-D3CD7ED56DB9}"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41937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03111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1796393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90B427-D54D-4F8F-9A9B-D0F09E7099E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337462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1584746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0B427-D54D-4F8F-9A9B-D0F09E7099E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1172963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0B427-D54D-4F8F-9A9B-D0F09E7099E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686071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0B427-D54D-4F8F-9A9B-D0F09E7099E1}"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51532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200" y="1646238"/>
            <a:ext cx="4876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286000"/>
            <a:ext cx="4876800" cy="3840163"/>
          </a:xfrm>
        </p:spPr>
        <p:txBody>
          <a:bodyPr/>
          <a:lstStyle>
            <a:lvl1pPr>
              <a:defRPr sz="2400"/>
            </a:lvl1pPr>
            <a:lvl2pPr>
              <a:defRPr sz="2000"/>
            </a:lvl2pPr>
            <a:lvl3pPr marL="1143000" marR="0" indent="-228600" algn="l" defTabSz="914400" rtl="0" eaLnBrk="0" fontAlgn="base" latinLnBrk="0" hangingPunct="0">
              <a:lnSpc>
                <a:spcPct val="100000"/>
              </a:lnSpc>
              <a:spcBef>
                <a:spcPct val="20000"/>
              </a:spcBef>
              <a:spcAft>
                <a:spcPct val="0"/>
              </a:spcAft>
              <a:buClr>
                <a:srgbClr val="CE1126"/>
              </a:buClr>
              <a:buSzTx/>
              <a:buFont typeface="Calibri" pitchFamily="34" charset="0"/>
              <a:buChar char="–"/>
              <a:tabLst/>
              <a:defRPr sz="1800" baseline="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1646238"/>
            <a:ext cx="4876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2286000"/>
            <a:ext cx="4876800" cy="3840163"/>
          </a:xfrm>
        </p:spPr>
        <p:txBody>
          <a:bodyPr/>
          <a:lstStyle>
            <a:lvl1pPr>
              <a:defRPr sz="2400"/>
            </a:lvl1pPr>
            <a:lvl2pPr marL="742950" marR="0" indent="-285750" algn="l" defTabSz="914400" rtl="0" eaLnBrk="1" fontAlgn="auto" latinLnBrk="0" hangingPunct="1">
              <a:lnSpc>
                <a:spcPct val="100000"/>
              </a:lnSpc>
              <a:spcBef>
                <a:spcPct val="20000"/>
              </a:spcBef>
              <a:spcAft>
                <a:spcPts val="0"/>
              </a:spcAft>
              <a:buClr>
                <a:srgbClr val="CE1126"/>
              </a:buClr>
              <a:buSzTx/>
              <a:buFont typeface="Wingdings 3" pitchFamily="18" charset="2"/>
              <a:buChar char=""/>
              <a:tabLst/>
              <a:defRPr sz="2000"/>
            </a:lvl2pPr>
            <a:lvl3pPr>
              <a:buFont typeface="Tahoma"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3"/>
          <p:cNvSpPr>
            <a:spLocks noGrp="1"/>
          </p:cNvSpPr>
          <p:nvPr>
            <p:ph type="dt" sz="half" idx="10"/>
          </p:nvPr>
        </p:nvSpPr>
        <p:spPr/>
        <p:txBody>
          <a:bodyPr/>
          <a:lstStyle>
            <a:lvl1pPr>
              <a:defRPr/>
            </a:lvl1pPr>
          </a:lstStyle>
          <a:p>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0B427-D54D-4F8F-9A9B-D0F09E7099E1}"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79601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0B427-D54D-4F8F-9A9B-D0F09E7099E1}"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3140340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90B427-D54D-4F8F-9A9B-D0F09E7099E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659593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90B427-D54D-4F8F-9A9B-D0F09E7099E1}"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498126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10297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4007750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DC3523-6104-498D-8D5A-E4550E407E2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45214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306305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DC3523-6104-498D-8D5A-E4550E407E2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025478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DC3523-6104-498D-8D5A-E4550E407E2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07187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with banner)">
    <p:spTree>
      <p:nvGrpSpPr>
        <p:cNvPr id="1" name=""/>
        <p:cNvGrpSpPr/>
        <p:nvPr/>
      </p:nvGrpSpPr>
      <p:grpSpPr>
        <a:xfrm>
          <a:off x="0" y="0"/>
          <a:ext cx="0" cy="0"/>
          <a:chOff x="0" y="0"/>
          <a:chExt cx="0" cy="0"/>
        </a:xfrm>
      </p:grpSpPr>
      <p:pic>
        <p:nvPicPr>
          <p:cNvPr id="2051" name="Picture 3" descr="C:\WINNT\Profiles\Himes_D\Desktop\logo_tall.png"/>
          <p:cNvPicPr>
            <a:picLocks noChangeAspect="1" noChangeArrowheads="1"/>
          </p:cNvPicPr>
          <p:nvPr/>
        </p:nvPicPr>
        <p:blipFill>
          <a:blip r:embed="rId2" cstate="print"/>
          <a:srcRect/>
          <a:stretch>
            <a:fillRect/>
          </a:stretch>
        </p:blipFill>
        <p:spPr bwMode="auto">
          <a:xfrm>
            <a:off x="-118533" y="0"/>
            <a:ext cx="1236133" cy="7086600"/>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DC3523-6104-498D-8D5A-E4550E407E2E}"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115601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DC3523-6104-498D-8D5A-E4550E407E2E}"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1900622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C3523-6104-498D-8D5A-E4550E407E2E}"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264600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DC3523-6104-498D-8D5A-E4550E407E2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982033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DC3523-6104-498D-8D5A-E4550E407E2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294703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033316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37995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8C77D1-B803-4C89-8A03-FA2744F9586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3224910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683399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C77D1-B803-4C89-8A03-FA2744F9586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30994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Box 26"/>
          <p:cNvSpPr txBox="1">
            <a:spLocks noChangeArrowheads="1"/>
          </p:cNvSpPr>
          <p:nvPr/>
        </p:nvSpPr>
        <p:spPr bwMode="auto">
          <a:xfrm>
            <a:off x="1" y="0"/>
            <a:ext cx="1016153" cy="6858000"/>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2" name="Title 1"/>
          <p:cNvSpPr>
            <a:spLocks noGrp="1"/>
          </p:cNvSpPr>
          <p:nvPr>
            <p:ph type="title"/>
          </p:nvPr>
        </p:nvSpPr>
        <p:spPr>
          <a:xfrm>
            <a:off x="1219200" y="2103120"/>
            <a:ext cx="10363200" cy="2286000"/>
          </a:xfrm>
        </p:spPr>
        <p:txBody>
          <a:bodyPr anchor="ctr"/>
          <a:lstStyle>
            <a:lvl1pPr algn="ctr">
              <a:defRPr sz="4000" b="1" cap="all"/>
            </a:lvl1pPr>
          </a:lstStyle>
          <a:p>
            <a:r>
              <a:rPr lang="en-US"/>
              <a:t>Click to edit Master title style</a:t>
            </a:r>
            <a:endParaRPr lang="en-US" dirty="0"/>
          </a:p>
        </p:txBody>
      </p:sp>
      <p:pic>
        <p:nvPicPr>
          <p:cNvPr id="5122" name="Picture 2" descr="C:\WINNT\Profiles\Himes_D\Desktop\logo_vert.png"/>
          <p:cNvPicPr>
            <a:picLocks noChangeAspect="1" noChangeArrowheads="1"/>
          </p:cNvPicPr>
          <p:nvPr/>
        </p:nvPicPr>
        <p:blipFill>
          <a:blip r:embed="rId2" cstate="print"/>
          <a:srcRect/>
          <a:stretch>
            <a:fillRect/>
          </a:stretch>
        </p:blipFill>
        <p:spPr bwMode="auto">
          <a:xfrm>
            <a:off x="0" y="5943600"/>
            <a:ext cx="1011963" cy="914400"/>
          </a:xfrm>
          <a:prstGeom prst="rect">
            <a:avLst/>
          </a:prstGeom>
          <a:noFill/>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8C77D1-B803-4C89-8A03-FA2744F9586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82750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8C77D1-B803-4C89-8A03-FA2744F9586E}"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966331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C77D1-B803-4C89-8A03-FA2744F9586E}"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065697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C77D1-B803-4C89-8A03-FA2744F9586E}"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091470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C77D1-B803-4C89-8A03-FA2744F9586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177375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C77D1-B803-4C89-8A03-FA2744F9586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857199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98061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201292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98A611-21FD-4847-BDA8-3145D1F7BC9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537966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309947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273050"/>
            <a:ext cx="4214284" cy="1162050"/>
          </a:xfrm>
        </p:spPr>
        <p:txBody>
          <a:bodyPr>
            <a:noAutofit/>
          </a:bodyPr>
          <a:lstStyle>
            <a:lvl1pPr algn="l">
              <a:defRPr sz="3600" b="1"/>
            </a:lvl1pPr>
          </a:lstStyle>
          <a:p>
            <a:r>
              <a:rPr lang="en-US"/>
              <a:t>Click to edit Master title style</a:t>
            </a:r>
            <a:endParaRPr lang="en-US" dirty="0"/>
          </a:p>
        </p:txBody>
      </p:sp>
      <p:sp>
        <p:nvSpPr>
          <p:cNvPr id="3" name="Content Placeholder 2"/>
          <p:cNvSpPr>
            <a:spLocks noGrp="1"/>
          </p:cNvSpPr>
          <p:nvPr>
            <p:ph idx="1"/>
          </p:nvPr>
        </p:nvSpPr>
        <p:spPr>
          <a:xfrm>
            <a:off x="5384800" y="273051"/>
            <a:ext cx="6197600" cy="5853113"/>
          </a:xfrm>
        </p:spPr>
        <p:txBody>
          <a:bodyPr/>
          <a:lstStyle>
            <a:lvl1pPr>
              <a:defRPr sz="3200">
                <a:solidFill>
                  <a:srgbClr val="192168"/>
                </a:solidFill>
              </a:defRPr>
            </a:lvl1pPr>
            <a:lvl2pPr>
              <a:defRPr sz="2800">
                <a:solidFill>
                  <a:srgbClr val="192168"/>
                </a:solidFill>
              </a:defRPr>
            </a:lvl2pPr>
            <a:lvl3pPr>
              <a:defRPr sz="2400">
                <a:solidFill>
                  <a:srgbClr val="192168"/>
                </a:solidFill>
              </a:defRPr>
            </a:lvl3pPr>
            <a:lvl4pPr>
              <a:defRPr sz="2000">
                <a:solidFill>
                  <a:srgbClr val="192168"/>
                </a:solidFill>
              </a:defRPr>
            </a:lvl4pPr>
            <a:lvl5pPr>
              <a:buClr>
                <a:srgbClr val="CE1126"/>
              </a:buClr>
              <a:defRPr sz="2000" baseline="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1219201" y="1435101"/>
            <a:ext cx="4214284" cy="4691063"/>
          </a:xfrm>
        </p:spPr>
        <p:txBody>
          <a:bodyPr>
            <a:normAutofit/>
          </a:bodyPr>
          <a:lstStyle>
            <a:lvl1pPr marL="0" indent="0">
              <a:buNone/>
              <a:defRPr sz="2000">
                <a:solidFill>
                  <a:srgbClr val="19216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endParaRPr lang="en-US" dirty="0"/>
          </a:p>
        </p:txBody>
      </p:sp>
      <p:sp>
        <p:nvSpPr>
          <p:cNvPr id="9" name="Footer Placeholder 5"/>
          <p:cNvSpPr>
            <a:spLocks noGrp="1"/>
          </p:cNvSpPr>
          <p:nvPr>
            <p:ph type="ftr" sz="quarter" idx="11"/>
          </p:nvPr>
        </p:nvSpPr>
        <p:spPr/>
        <p:txBody>
          <a:bodyPr/>
          <a:lstStyle>
            <a:lvl1pPr>
              <a:defRPr/>
            </a:lvl1pPr>
          </a:lstStyle>
          <a:p>
            <a:endParaRPr lang="en-US" dirty="0"/>
          </a:p>
        </p:txBody>
      </p:sp>
      <p:sp>
        <p:nvSpPr>
          <p:cNvPr id="10" name="Slide Number Placeholder 6"/>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pic>
        <p:nvPicPr>
          <p:cNvPr id="4100" name="Picture 4" descr="C:\WINNT\Profiles\Himes_D\Desktop\logo_tall.png"/>
          <p:cNvPicPr>
            <a:picLocks noChangeAspect="1" noChangeArrowheads="1"/>
          </p:cNvPicPr>
          <p:nvPr/>
        </p:nvPicPr>
        <p:blipFill>
          <a:blip r:embed="rId2" cstate="print"/>
          <a:srcRect/>
          <a:stretch>
            <a:fillRect/>
          </a:stretch>
        </p:blipFill>
        <p:spPr bwMode="auto">
          <a:xfrm>
            <a:off x="-203200" y="6350"/>
            <a:ext cx="1236133" cy="7080250"/>
          </a:xfrm>
          <a:prstGeom prst="rect">
            <a:avLst/>
          </a:prstGeom>
          <a:noFill/>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98A611-21FD-4847-BDA8-3145D1F7BC9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140652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98A611-21FD-4847-BDA8-3145D1F7BC9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561445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98A611-21FD-4847-BDA8-3145D1F7BC98}"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2541333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98A611-21FD-4847-BDA8-3145D1F7BC98}"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302972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8A611-21FD-4847-BDA8-3145D1F7BC98}"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4160937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98A611-21FD-4847-BDA8-3145D1F7BC9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14626279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98A611-21FD-4847-BDA8-3145D1F7BC9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807890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37619988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727313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AD6E09-267A-4554-91E7-0B50D5785E3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90615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67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2877464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AD6E09-267A-4554-91E7-0B50D5785E3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020860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AD6E09-267A-4554-91E7-0B50D5785E3D}"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3030878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AD6E09-267A-4554-91E7-0B50D5785E3D}"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71032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AD6E09-267A-4554-91E7-0B50D5785E3D}"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913524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D6E09-267A-4554-91E7-0B50D5785E3D}"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3641654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EAD6E09-267A-4554-91E7-0B50D5785E3D}"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2188602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EAD6E09-267A-4554-91E7-0B50D5785E3D}"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140141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198380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75080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Presentation Title">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914400" y="28956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3074" name="Rectangle 2"/>
          <p:cNvSpPr>
            <a:spLocks noGrp="1" noChangeArrowheads="1"/>
          </p:cNvSpPr>
          <p:nvPr>
            <p:ph type="ctrTitle"/>
          </p:nvPr>
        </p:nvSpPr>
        <p:spPr>
          <a:xfrm>
            <a:off x="914400" y="914400"/>
            <a:ext cx="10363200" cy="1828800"/>
          </a:xfrm>
          <a:prstGeom prst="rect">
            <a:avLst/>
          </a:prstGeom>
        </p:spPr>
        <p:txBody>
          <a:bodyPr anchor="b"/>
          <a:lstStyle>
            <a:lvl1pPr>
              <a:spcBef>
                <a:spcPts val="0"/>
              </a:spcBef>
              <a:defRPr sz="4400" baseline="0">
                <a:solidFill>
                  <a:schemeClr val="bg1"/>
                </a:solidFill>
                <a:latin typeface="Tahoma" pitchFamily="34" charset="0"/>
                <a:cs typeface="Tahoma" pitchFamily="34" charset="0"/>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28800" y="3124200"/>
            <a:ext cx="8534400" cy="3581400"/>
          </a:xfrm>
          <a:prstGeom prst="rect">
            <a:avLst/>
          </a:prstGeom>
        </p:spPr>
        <p:txBody>
          <a:bodyPr/>
          <a:lstStyle>
            <a:lvl1pPr marL="0" indent="0" algn="ctr">
              <a:spcBef>
                <a:spcPts val="0"/>
              </a:spcBef>
              <a:buFont typeface="Wingdings" pitchFamily="2" charset="2"/>
              <a:buNone/>
              <a:defRPr sz="3600" b="1">
                <a:solidFill>
                  <a:schemeClr val="bg1"/>
                </a:solidFill>
                <a:latin typeface="Tahoma" pitchFamily="34" charset="0"/>
                <a:cs typeface="Tahoma" pitchFamily="34" charset="0"/>
              </a:defRPr>
            </a:lvl1pPr>
          </a:lstStyle>
          <a:p>
            <a:r>
              <a:rPr lang="en-US"/>
              <a:t>Click to edit Master subtitle style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04E2A4-81AE-4298-9A3C-C45C1AB1F675}"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045584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4262860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04E2A4-81AE-4298-9A3C-C45C1AB1F675}"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894800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04E2A4-81AE-4298-9A3C-C45C1AB1F675}"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915402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4E2A4-81AE-4298-9A3C-C45C1AB1F675}"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947291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04E2A4-81AE-4298-9A3C-C45C1AB1F675}"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589181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4E2A4-81AE-4298-9A3C-C45C1AB1F675}"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659194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04E2A4-81AE-4298-9A3C-C45C1AB1F675}"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759101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04E2A4-81AE-4298-9A3C-C45C1AB1F675}"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884072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11242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2.t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8.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9.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274638"/>
            <a:ext cx="10363200" cy="10969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title</a:t>
            </a:r>
          </a:p>
        </p:txBody>
      </p:sp>
      <p:sp>
        <p:nvSpPr>
          <p:cNvPr id="1027" name="Text Placeholder 2"/>
          <p:cNvSpPr>
            <a:spLocks noGrp="1"/>
          </p:cNvSpPr>
          <p:nvPr>
            <p:ph type="body" idx="1"/>
          </p:nvPr>
        </p:nvSpPr>
        <p:spPr bwMode="auto">
          <a:xfrm>
            <a:off x="1219200" y="1752601"/>
            <a:ext cx="103632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 (not recommended)</a:t>
            </a:r>
          </a:p>
          <a:p>
            <a:pPr lvl="4"/>
            <a:endParaRPr lang="en-US"/>
          </a:p>
          <a:p>
            <a:pPr lvl="3"/>
            <a:endParaRPr lang="en-US"/>
          </a:p>
        </p:txBody>
      </p:sp>
      <p:sp>
        <p:nvSpPr>
          <p:cNvPr id="4" name="Date Placeholder 3"/>
          <p:cNvSpPr>
            <a:spLocks noGrp="1"/>
          </p:cNvSpPr>
          <p:nvPr>
            <p:ph type="dt" sz="half" idx="2"/>
          </p:nvPr>
        </p:nvSpPr>
        <p:spPr>
          <a:xfrm>
            <a:off x="9144000" y="6324601"/>
            <a:ext cx="1524000" cy="365125"/>
          </a:xfrm>
          <a:prstGeom prst="rect">
            <a:avLst/>
          </a:prstGeom>
        </p:spPr>
        <p:txBody>
          <a:bodyPr vert="horz" lIns="91440" tIns="45720" rIns="91440" bIns="45720" rtlCol="0" anchor="ctr"/>
          <a:lstStyle>
            <a:lvl1pPr algn="l" fontAlgn="auto">
              <a:spcBef>
                <a:spcPts val="0"/>
              </a:spcBef>
              <a:spcAft>
                <a:spcPts val="0"/>
              </a:spcAft>
              <a:defRPr sz="1200">
                <a:solidFill>
                  <a:srgbClr val="192168"/>
                </a:solidFill>
                <a:latin typeface="Verdana" pitchFamily="34" charset="0"/>
                <a:cs typeface="Tahoma" pitchFamily="34" charset="0"/>
              </a:defRPr>
            </a:lvl1pPr>
          </a:lstStyle>
          <a:p>
            <a:endParaRPr lang="en-US" dirty="0"/>
          </a:p>
        </p:txBody>
      </p:sp>
      <p:sp>
        <p:nvSpPr>
          <p:cNvPr id="5" name="Footer Placeholder 4"/>
          <p:cNvSpPr>
            <a:spLocks noGrp="1"/>
          </p:cNvSpPr>
          <p:nvPr>
            <p:ph type="ftr" sz="quarter" idx="3"/>
          </p:nvPr>
        </p:nvSpPr>
        <p:spPr>
          <a:xfrm>
            <a:off x="1219200" y="6324601"/>
            <a:ext cx="7924800" cy="365125"/>
          </a:xfrm>
          <a:prstGeom prst="rect">
            <a:avLst/>
          </a:prstGeom>
        </p:spPr>
        <p:txBody>
          <a:bodyPr vert="horz" lIns="91440" tIns="45720" rIns="91440" bIns="45720" rtlCol="0" anchor="ctr">
            <a:normAutofit/>
          </a:bodyPr>
          <a:lstStyle>
            <a:lvl1pPr algn="l" fontAlgn="auto">
              <a:spcBef>
                <a:spcPts val="0"/>
              </a:spcBef>
              <a:spcAft>
                <a:spcPts val="0"/>
              </a:spcAft>
              <a:defRPr sz="1200">
                <a:solidFill>
                  <a:srgbClr val="192168"/>
                </a:solidFill>
                <a:latin typeface="Verdana" pitchFamily="34" charset="0"/>
                <a:cs typeface="Tahoma" pitchFamily="34" charset="0"/>
              </a:defRPr>
            </a:lvl1pPr>
          </a:lstStyle>
          <a:p>
            <a:endParaRPr lang="en-US" dirty="0"/>
          </a:p>
        </p:txBody>
      </p:sp>
      <p:sp>
        <p:nvSpPr>
          <p:cNvPr id="6" name="Slide Number Placeholder 5"/>
          <p:cNvSpPr>
            <a:spLocks noGrp="1"/>
          </p:cNvSpPr>
          <p:nvPr>
            <p:ph type="sldNum" sz="quarter" idx="4"/>
          </p:nvPr>
        </p:nvSpPr>
        <p:spPr>
          <a:xfrm>
            <a:off x="10668000" y="6324601"/>
            <a:ext cx="914400" cy="365125"/>
          </a:xfrm>
          <a:prstGeom prst="rect">
            <a:avLst/>
          </a:prstGeom>
        </p:spPr>
        <p:txBody>
          <a:bodyPr vert="horz" lIns="91440" tIns="45720" rIns="91440" bIns="45720" rtlCol="0" anchor="ctr"/>
          <a:lstStyle>
            <a:lvl1pPr algn="r" fontAlgn="auto">
              <a:spcBef>
                <a:spcPts val="0"/>
              </a:spcBef>
              <a:spcAft>
                <a:spcPts val="0"/>
              </a:spcAft>
              <a:defRPr sz="1200">
                <a:solidFill>
                  <a:srgbClr val="192168"/>
                </a:solidFill>
                <a:latin typeface="Verdana" pitchFamily="34" charset="0"/>
                <a:cs typeface="Tahoma" pitchFamily="34" charset="0"/>
              </a:defRPr>
            </a:lvl1pPr>
          </a:lstStyle>
          <a:p>
            <a:fld id="{3BF8234B-5D70-4BB5-A2B9-907672534964}" type="slidenum">
              <a:rPr lang="en-US" smtClean="0"/>
              <a:pPr/>
              <a:t>‹#›</a:t>
            </a:fld>
            <a:endParaRPr lang="en-US" dirty="0"/>
          </a:p>
        </p:txBody>
      </p:sp>
      <p:sp>
        <p:nvSpPr>
          <p:cNvPr id="10" name="Text Box 26"/>
          <p:cNvSpPr txBox="1">
            <a:spLocks noChangeArrowheads="1"/>
          </p:cNvSpPr>
          <p:nvPr/>
        </p:nvSpPr>
        <p:spPr bwMode="auto">
          <a:xfrm>
            <a:off x="169" y="0"/>
            <a:ext cx="1015985" cy="6857394"/>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11" name="Line 15"/>
          <p:cNvSpPr>
            <a:spLocks noChangeShapeType="1"/>
          </p:cNvSpPr>
          <p:nvPr/>
        </p:nvSpPr>
        <p:spPr bwMode="auto">
          <a:xfrm flipV="1">
            <a:off x="0" y="1524000"/>
            <a:ext cx="11582400" cy="0"/>
          </a:xfrm>
          <a:prstGeom prst="line">
            <a:avLst/>
          </a:prstGeom>
          <a:noFill/>
          <a:ln w="76200">
            <a:solidFill>
              <a:srgbClr val="CE1126"/>
            </a:solidFill>
            <a:round/>
            <a:headEnd/>
            <a:tailEnd/>
          </a:ln>
          <a:effectLst/>
        </p:spPr>
        <p:txBody>
          <a:bodyPr anchor="ctr"/>
          <a:lstStyle/>
          <a:p>
            <a:pPr>
              <a:defRPr/>
            </a:pPr>
            <a:endParaRPr lang="en-US" sz="1800" dirty="0"/>
          </a:p>
        </p:txBody>
      </p:sp>
      <p:pic>
        <p:nvPicPr>
          <p:cNvPr id="2" name="Picture 2" descr="C:\WINNT\Profiles\Himes_D\Desktop\logo_vert.png"/>
          <p:cNvPicPr>
            <a:picLocks noChangeAspect="1" noChangeArrowheads="1"/>
          </p:cNvPicPr>
          <p:nvPr/>
        </p:nvPicPr>
        <p:blipFill>
          <a:blip r:embed="rId10" cstate="print"/>
          <a:srcRect/>
          <a:stretch>
            <a:fillRect/>
          </a:stretch>
        </p:blipFill>
        <p:spPr bwMode="auto">
          <a:xfrm>
            <a:off x="0" y="5993504"/>
            <a:ext cx="956733" cy="864496"/>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80" r:id="rId8"/>
  </p:sldLayoutIdLst>
  <p:hf hdr="0" ftr="0" dt="0"/>
  <p:txStyles>
    <p:titleStyle>
      <a:lvl1pPr algn="ctr" rtl="0" eaLnBrk="1" fontAlgn="base" hangingPunct="1">
        <a:spcBef>
          <a:spcPct val="0"/>
        </a:spcBef>
        <a:spcAft>
          <a:spcPct val="0"/>
        </a:spcAft>
        <a:defRPr sz="4400" b="1" kern="1200">
          <a:solidFill>
            <a:srgbClr val="192168"/>
          </a:solidFill>
          <a:latin typeface="Tahoma" pitchFamily="34" charset="0"/>
          <a:ea typeface="+mj-ea"/>
          <a:cs typeface="Tahoma" pitchFamily="34" charset="0"/>
        </a:defRPr>
      </a:lvl1pPr>
      <a:lvl2pPr algn="ctr" rtl="0" eaLnBrk="1" fontAlgn="base" hangingPunct="1">
        <a:spcBef>
          <a:spcPct val="0"/>
        </a:spcBef>
        <a:spcAft>
          <a:spcPct val="0"/>
        </a:spcAft>
        <a:defRPr sz="4400" b="1">
          <a:solidFill>
            <a:srgbClr val="192168"/>
          </a:solidFill>
          <a:latin typeface="Tahoma" pitchFamily="34" charset="0"/>
          <a:cs typeface="Tahoma" pitchFamily="34" charset="0"/>
        </a:defRPr>
      </a:lvl2pPr>
      <a:lvl3pPr algn="ctr" rtl="0" eaLnBrk="1" fontAlgn="base" hangingPunct="1">
        <a:spcBef>
          <a:spcPct val="0"/>
        </a:spcBef>
        <a:spcAft>
          <a:spcPct val="0"/>
        </a:spcAft>
        <a:defRPr sz="4400" b="1">
          <a:solidFill>
            <a:srgbClr val="192168"/>
          </a:solidFill>
          <a:latin typeface="Tahoma" pitchFamily="34" charset="0"/>
          <a:cs typeface="Tahoma" pitchFamily="34" charset="0"/>
        </a:defRPr>
      </a:lvl3pPr>
      <a:lvl4pPr algn="ctr" rtl="0" eaLnBrk="1" fontAlgn="base" hangingPunct="1">
        <a:spcBef>
          <a:spcPct val="0"/>
        </a:spcBef>
        <a:spcAft>
          <a:spcPct val="0"/>
        </a:spcAft>
        <a:defRPr sz="4400" b="1">
          <a:solidFill>
            <a:srgbClr val="192168"/>
          </a:solidFill>
          <a:latin typeface="Tahoma" pitchFamily="34" charset="0"/>
          <a:cs typeface="Tahoma" pitchFamily="34" charset="0"/>
        </a:defRPr>
      </a:lvl4pPr>
      <a:lvl5pPr algn="ctr" rtl="0" eaLnBrk="1" fontAlgn="base" hangingPunct="1">
        <a:spcBef>
          <a:spcPct val="0"/>
        </a:spcBef>
        <a:spcAft>
          <a:spcPct val="0"/>
        </a:spcAft>
        <a:defRPr sz="4400" b="1">
          <a:solidFill>
            <a:srgbClr val="192168"/>
          </a:solidFill>
          <a:latin typeface="Tahoma" pitchFamily="34" charset="0"/>
          <a:cs typeface="Tahoma" pitchFamily="34" charset="0"/>
        </a:defRPr>
      </a:lvl5pPr>
      <a:lvl6pPr marL="457200" algn="ctr" rtl="0" eaLnBrk="1" fontAlgn="base" hangingPunct="1">
        <a:spcBef>
          <a:spcPct val="0"/>
        </a:spcBef>
        <a:spcAft>
          <a:spcPct val="0"/>
        </a:spcAft>
        <a:defRPr sz="4400" b="1">
          <a:solidFill>
            <a:schemeClr val="bg1"/>
          </a:solidFill>
          <a:latin typeface="Tahoma" pitchFamily="34" charset="0"/>
          <a:cs typeface="Tahoma" pitchFamily="34" charset="0"/>
        </a:defRPr>
      </a:lvl6pPr>
      <a:lvl7pPr marL="914400" algn="ctr" rtl="0" eaLnBrk="1" fontAlgn="base" hangingPunct="1">
        <a:spcBef>
          <a:spcPct val="0"/>
        </a:spcBef>
        <a:spcAft>
          <a:spcPct val="0"/>
        </a:spcAft>
        <a:defRPr sz="4400" b="1">
          <a:solidFill>
            <a:schemeClr val="bg1"/>
          </a:solidFill>
          <a:latin typeface="Tahoma" pitchFamily="34" charset="0"/>
          <a:cs typeface="Tahoma" pitchFamily="34" charset="0"/>
        </a:defRPr>
      </a:lvl7pPr>
      <a:lvl8pPr marL="1371600" algn="ctr" rtl="0" eaLnBrk="1" fontAlgn="base" hangingPunct="1">
        <a:spcBef>
          <a:spcPct val="0"/>
        </a:spcBef>
        <a:spcAft>
          <a:spcPct val="0"/>
        </a:spcAft>
        <a:defRPr sz="4400" b="1">
          <a:solidFill>
            <a:schemeClr val="bg1"/>
          </a:solidFill>
          <a:latin typeface="Tahoma" pitchFamily="34" charset="0"/>
          <a:cs typeface="Tahoma" pitchFamily="34" charset="0"/>
        </a:defRPr>
      </a:lvl8pPr>
      <a:lvl9pPr marL="1828800" algn="ctr" rtl="0" eaLnBrk="1" fontAlgn="base" hangingPunct="1">
        <a:spcBef>
          <a:spcPct val="0"/>
        </a:spcBef>
        <a:spcAft>
          <a:spcPct val="0"/>
        </a:spcAft>
        <a:defRPr sz="4400" b="1">
          <a:solidFill>
            <a:schemeClr val="bg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4E2A4-81AE-4298-9A3C-C45C1AB1F675}"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4D3D3-62B5-4C33-9D4F-F2FD9D19AF99}" type="slidenum">
              <a:rPr lang="en-US" smtClean="0"/>
              <a:t>‹#›</a:t>
            </a:fld>
            <a:endParaRPr lang="en-US"/>
          </a:p>
        </p:txBody>
      </p:sp>
    </p:spTree>
    <p:extLst>
      <p:ext uri="{BB962C8B-B14F-4D97-AF65-F5344CB8AC3E}">
        <p14:creationId xmlns:p14="http://schemas.microsoft.com/office/powerpoint/2010/main" val="401709496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DBBCB-21F2-4EB6-9F5B-83399EB61DB3}"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E2264-9DE8-47A2-893A-4CF73C64775D}" type="slidenum">
              <a:rPr lang="en-US" smtClean="0"/>
              <a:t>‹#›</a:t>
            </a:fld>
            <a:endParaRPr lang="en-US"/>
          </a:p>
        </p:txBody>
      </p:sp>
    </p:spTree>
    <p:extLst>
      <p:ext uri="{BB962C8B-B14F-4D97-AF65-F5344CB8AC3E}">
        <p14:creationId xmlns:p14="http://schemas.microsoft.com/office/powerpoint/2010/main" val="361530206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pic>
        <p:nvPicPr>
          <p:cNvPr id="3074" name="Picture 2" descr="C:\WINNT\Profiles\Himes_D\Desktop\logo_wide.png"/>
          <p:cNvPicPr>
            <a:picLocks noChangeAspect="1" noChangeArrowheads="1"/>
          </p:cNvPicPr>
          <p:nvPr/>
        </p:nvPicPr>
        <p:blipFill>
          <a:blip r:embed="rId5" cstate="print"/>
          <a:srcRect/>
          <a:stretch>
            <a:fillRect/>
          </a:stretch>
        </p:blipFill>
        <p:spPr bwMode="auto">
          <a:xfrm>
            <a:off x="0" y="5370512"/>
            <a:ext cx="12192000" cy="1487488"/>
          </a:xfrm>
          <a:prstGeom prst="rect">
            <a:avLst/>
          </a:prstGeom>
          <a:noFill/>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Lst>
  <p:hf hdr="0" ftr="0" dt="0"/>
  <p:txStyles>
    <p:titleStyle>
      <a:lvl1pPr algn="ctr" rtl="0" eaLnBrk="1" fontAlgn="base" hangingPunct="1">
        <a:spcBef>
          <a:spcPct val="0"/>
        </a:spcBef>
        <a:spcAft>
          <a:spcPct val="0"/>
        </a:spcAft>
        <a:defRPr sz="4400" kern="1200">
          <a:solidFill>
            <a:schemeClr val="tx1"/>
          </a:solidFill>
          <a:latin typeface="Tahoma" pitchFamily="34" charset="0"/>
          <a:ea typeface="+mj-ea"/>
          <a:cs typeface="Tahoma" pitchFamily="34" charset="0"/>
        </a:defRPr>
      </a:lvl1pPr>
      <a:lvl2pPr algn="ctr" rtl="0" eaLnBrk="1" fontAlgn="base" hangingPunct="1">
        <a:spcBef>
          <a:spcPct val="0"/>
        </a:spcBef>
        <a:spcAft>
          <a:spcPct val="0"/>
        </a:spcAft>
        <a:defRPr sz="4400">
          <a:solidFill>
            <a:schemeClr val="tx1"/>
          </a:solidFill>
          <a:latin typeface="Tahoma" pitchFamily="34" charset="0"/>
          <a:cs typeface="Tahoma" pitchFamily="34" charset="0"/>
        </a:defRPr>
      </a:lvl2pPr>
      <a:lvl3pPr algn="ctr" rtl="0" eaLnBrk="1" fontAlgn="base" hangingPunct="1">
        <a:spcBef>
          <a:spcPct val="0"/>
        </a:spcBef>
        <a:spcAft>
          <a:spcPct val="0"/>
        </a:spcAft>
        <a:defRPr sz="4400">
          <a:solidFill>
            <a:schemeClr val="tx1"/>
          </a:solidFill>
          <a:latin typeface="Tahoma" pitchFamily="34" charset="0"/>
          <a:cs typeface="Tahoma" pitchFamily="34" charset="0"/>
        </a:defRPr>
      </a:lvl3pPr>
      <a:lvl4pPr algn="ctr" rtl="0" eaLnBrk="1" fontAlgn="base" hangingPunct="1">
        <a:spcBef>
          <a:spcPct val="0"/>
        </a:spcBef>
        <a:spcAft>
          <a:spcPct val="0"/>
        </a:spcAft>
        <a:defRPr sz="4400">
          <a:solidFill>
            <a:schemeClr val="tx1"/>
          </a:solidFill>
          <a:latin typeface="Tahoma" pitchFamily="34" charset="0"/>
          <a:cs typeface="Tahoma" pitchFamily="34" charset="0"/>
        </a:defRPr>
      </a:lvl4pPr>
      <a:lvl5pPr algn="ctr"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Tahoma" pitchFamily="34" charset="0"/>
          <a:cs typeface="Tahoma" pitchFamily="34" charset="0"/>
        </a:defRPr>
      </a:lvl6pPr>
      <a:lvl7pPr marL="914400" algn="ctr" rtl="0" eaLnBrk="1" fontAlgn="base" hangingPunct="1">
        <a:spcBef>
          <a:spcPct val="0"/>
        </a:spcBef>
        <a:spcAft>
          <a:spcPct val="0"/>
        </a:spcAft>
        <a:defRPr sz="4400">
          <a:solidFill>
            <a:schemeClr val="tx1"/>
          </a:solidFill>
          <a:latin typeface="Tahoma" pitchFamily="34" charset="0"/>
          <a:cs typeface="Tahoma" pitchFamily="34" charset="0"/>
        </a:defRPr>
      </a:lvl7pPr>
      <a:lvl8pPr marL="1371600" algn="ctr" rtl="0" eaLnBrk="1" fontAlgn="base" hangingPunct="1">
        <a:spcBef>
          <a:spcPct val="0"/>
        </a:spcBef>
        <a:spcAft>
          <a:spcPct val="0"/>
        </a:spcAft>
        <a:defRPr sz="4400">
          <a:solidFill>
            <a:schemeClr val="tx1"/>
          </a:solidFill>
          <a:latin typeface="Tahoma" pitchFamily="34" charset="0"/>
          <a:cs typeface="Tahoma" pitchFamily="34" charset="0"/>
        </a:defRPr>
      </a:lvl8pPr>
      <a:lvl9pPr marL="1828800" algn="ctr" rtl="0" eaLnBrk="1" fontAlgn="base" hangingPunct="1">
        <a:spcBef>
          <a:spcPct val="0"/>
        </a:spcBef>
        <a:spcAft>
          <a:spcPct val="0"/>
        </a:spcAft>
        <a:defRPr sz="4400">
          <a:solidFill>
            <a:schemeClr val="tx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ahoma" pitchFamily="34" charset="0"/>
          <a:ea typeface="+mn-ea"/>
          <a:cs typeface="Tahoma"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234B-5D70-4BB5-A2B9-907672534964}" type="slidenum">
              <a:rPr lang="en-US" smtClean="0"/>
              <a:pPr/>
              <a:t>‹#›</a:t>
            </a:fld>
            <a:endParaRPr lang="en-US" dirty="0"/>
          </a:p>
        </p:txBody>
      </p:sp>
    </p:spTree>
    <p:extLst>
      <p:ext uri="{BB962C8B-B14F-4D97-AF65-F5344CB8AC3E}">
        <p14:creationId xmlns:p14="http://schemas.microsoft.com/office/powerpoint/2010/main" val="71297926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6BB17-CDBA-48E5-A17E-D3CD7ED56DB9}"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38E47-16D6-4898-A776-3713289C24F3}" type="slidenum">
              <a:rPr lang="en-US" smtClean="0"/>
              <a:t>‹#›</a:t>
            </a:fld>
            <a:endParaRPr lang="en-US"/>
          </a:p>
        </p:txBody>
      </p:sp>
    </p:spTree>
    <p:extLst>
      <p:ext uri="{BB962C8B-B14F-4D97-AF65-F5344CB8AC3E}">
        <p14:creationId xmlns:p14="http://schemas.microsoft.com/office/powerpoint/2010/main" val="24600109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0B427-D54D-4F8F-9A9B-D0F09E7099E1}"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F58E7-2DCD-4B74-B3DF-0E30355BE0DB}" type="slidenum">
              <a:rPr lang="en-US" smtClean="0"/>
              <a:t>‹#›</a:t>
            </a:fld>
            <a:endParaRPr lang="en-US"/>
          </a:p>
        </p:txBody>
      </p:sp>
    </p:spTree>
    <p:extLst>
      <p:ext uri="{BB962C8B-B14F-4D97-AF65-F5344CB8AC3E}">
        <p14:creationId xmlns:p14="http://schemas.microsoft.com/office/powerpoint/2010/main" val="32431084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C3523-6104-498D-8D5A-E4550E407E2E}"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3925C-B2E9-47F8-8E2A-26FC94C4EC92}" type="slidenum">
              <a:rPr lang="en-US" smtClean="0"/>
              <a:t>‹#›</a:t>
            </a:fld>
            <a:endParaRPr lang="en-US"/>
          </a:p>
        </p:txBody>
      </p:sp>
    </p:spTree>
    <p:extLst>
      <p:ext uri="{BB962C8B-B14F-4D97-AF65-F5344CB8AC3E}">
        <p14:creationId xmlns:p14="http://schemas.microsoft.com/office/powerpoint/2010/main" val="316235683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C77D1-B803-4C89-8A03-FA2744F9586E}"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0C6C9-DCAA-4456-B404-DE6EAF8C6354}" type="slidenum">
              <a:rPr lang="en-US" smtClean="0"/>
              <a:t>‹#›</a:t>
            </a:fld>
            <a:endParaRPr lang="en-US"/>
          </a:p>
        </p:txBody>
      </p:sp>
    </p:spTree>
    <p:extLst>
      <p:ext uri="{BB962C8B-B14F-4D97-AF65-F5344CB8AC3E}">
        <p14:creationId xmlns:p14="http://schemas.microsoft.com/office/powerpoint/2010/main" val="38483263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8A611-21FD-4847-BDA8-3145D1F7BC98}"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50651-04C6-46E8-A1BB-00AB044358D0}" type="slidenum">
              <a:rPr lang="en-US" smtClean="0"/>
              <a:t>‹#›</a:t>
            </a:fld>
            <a:endParaRPr lang="en-US"/>
          </a:p>
        </p:txBody>
      </p:sp>
    </p:spTree>
    <p:extLst>
      <p:ext uri="{BB962C8B-B14F-4D97-AF65-F5344CB8AC3E}">
        <p14:creationId xmlns:p14="http://schemas.microsoft.com/office/powerpoint/2010/main" val="4480637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D6E09-267A-4554-91E7-0B50D5785E3D}" type="datetimeFigureOut">
              <a:rPr lang="en-US" smtClean="0"/>
              <a:t>6/11/2019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BDAC8-49EA-41E7-A5DE-A001FFF8C9AD}" type="slidenum">
              <a:rPr lang="en-US" smtClean="0"/>
              <a:t>‹#›</a:t>
            </a:fld>
            <a:endParaRPr lang="en-US"/>
          </a:p>
        </p:txBody>
      </p:sp>
    </p:spTree>
    <p:extLst>
      <p:ext uri="{BB962C8B-B14F-4D97-AF65-F5344CB8AC3E}">
        <p14:creationId xmlns:p14="http://schemas.microsoft.com/office/powerpoint/2010/main" val="424160768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4.xml"/><Relationship Id="rId6" Type="http://schemas.openxmlformats.org/officeDocument/2006/relationships/hyperlink" Target="http://commons.wikimedia.org/wiki/File:Online_Survey_Icon_or_logo.svg" TargetMode="External"/><Relationship Id="rId5" Type="http://schemas.openxmlformats.org/officeDocument/2006/relationships/image" Target="../media/image23.png"/><Relationship Id="rId4" Type="http://schemas.openxmlformats.org/officeDocument/2006/relationships/hyperlink" Target="http://needjarvis.tistory.com/2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hyperlink" Target="http://www.razumny.no/2008/05/problems-accessing-local-drives-in-citrix/" TargetMode="External"/><Relationship Id="rId5" Type="http://schemas.openxmlformats.org/officeDocument/2006/relationships/image" Target="../media/image25.jpg"/><Relationship Id="rId4" Type="http://schemas.openxmlformats.org/officeDocument/2006/relationships/hyperlink" Target="http://loseyourmarbles.co/2013/10/open-access-week-data-everyo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94.xml"/><Relationship Id="rId5" Type="http://schemas.openxmlformats.org/officeDocument/2006/relationships/hyperlink" Target="https://creativecommons.org/licenses/by-nc-sa/3.0/" TargetMode="External"/><Relationship Id="rId4" Type="http://schemas.openxmlformats.org/officeDocument/2006/relationships/hyperlink" Target="http://blocs.xtec.cat/tictactrea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hyperlink" Target="http://www.blacklistednews.com/Prism:_Everybody_Was_in_on_the_Act/27339/0/38/38/Y/M.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hyperlink" Target="https://commons.wikimedia.org/wiki/File:Symbiotic_mutualism_between_Bubalus_bubalis_and_Acridotheres_javanicus.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hyperlink" Target="http://www.friendsofbls.org/" TargetMode="External"/><Relationship Id="rId2" Type="http://schemas.openxmlformats.org/officeDocument/2006/relationships/notesSlide" Target="../notesSlides/notesSlide18.xml"/><Relationship Id="rId1" Type="http://schemas.openxmlformats.org/officeDocument/2006/relationships/slideLayout" Target="../slideLayouts/slideLayout91.xml"/><Relationship Id="rId5" Type="http://schemas.openxmlformats.org/officeDocument/2006/relationships/hyperlink" Target="http://commons.wikimedia.org/wiki/file:handshake_icon_green-blue.svg"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hyperlink" Target="http://nlife.ca/audio/andrew-fountain-bible-trut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hyperlink" Target="http://www.tonybates.ca/2010/08/15/e-learning-quality-assurance-standards-organizations-and-researc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91.xml"/><Relationship Id="rId4" Type="http://schemas.openxmlformats.org/officeDocument/2006/relationships/hyperlink" Target="http://www.razumny.no/2008/05/problems-accessing-local-drives-in-citri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91.xml"/><Relationship Id="rId4" Type="http://schemas.openxmlformats.org/officeDocument/2006/relationships/hyperlink" Target="http://technofaq.org/posts/2016/05/protecting-your-company-from-the-threat-of-viruses-and-malwa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91.xml"/><Relationship Id="rId4" Type="http://schemas.openxmlformats.org/officeDocument/2006/relationships/hyperlink" Target="https://www.pressenza.com/es/2016/05/31225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hyperlink" Target="http://clavesdesalud.blogspot.com/2010/10/manzanas-peras-y-jazmines.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91.xml"/><Relationship Id="rId4" Type="http://schemas.openxmlformats.org/officeDocument/2006/relationships/hyperlink" Target="http://bizzbangbuzz.blogspot.com/2010_01_01_archiv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hyperlink" Target="http://www.reflectionsofthevoid.com/2015_03_01_archiv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hyperlink" Target="https://openclipart.org/detail/195875/american-fla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94.xml"/><Relationship Id="rId4" Type="http://schemas.openxmlformats.org/officeDocument/2006/relationships/hyperlink" Target="http://dstudio.ubc.ca/toolkit/temporary-techniques/new-6-toolkit-techniques-2-obser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Will Big Data Kill Off Official Statistics?</a:t>
            </a:r>
            <a:endParaRPr lang="en-US" dirty="0"/>
          </a:p>
        </p:txBody>
      </p:sp>
      <p:sp>
        <p:nvSpPr>
          <p:cNvPr id="3" name="Subtitle 2"/>
          <p:cNvSpPr>
            <a:spLocks noGrp="1"/>
          </p:cNvSpPr>
          <p:nvPr>
            <p:ph type="subTitle" idx="1"/>
          </p:nvPr>
        </p:nvSpPr>
        <p:spPr>
          <a:xfrm>
            <a:off x="2514600" y="3733800"/>
            <a:ext cx="7086600" cy="2590800"/>
          </a:xfrm>
        </p:spPr>
        <p:txBody>
          <a:bodyPr>
            <a:normAutofit fontScale="77500" lnSpcReduction="20000"/>
          </a:bodyPr>
          <a:lstStyle/>
          <a:p>
            <a:r>
              <a:rPr lang="en-US" sz="3400" b="1" dirty="0"/>
              <a:t>Erica L. Groshen</a:t>
            </a:r>
          </a:p>
          <a:p>
            <a:r>
              <a:rPr lang="en-US" dirty="0"/>
              <a:t>Visiting Senior Scholar, Cornell—ILR</a:t>
            </a:r>
          </a:p>
          <a:p>
            <a:r>
              <a:rPr lang="en-US" dirty="0"/>
              <a:t>Research Fellow, Upjohn Institute for Employment Research</a:t>
            </a:r>
          </a:p>
          <a:p>
            <a:r>
              <a:rPr lang="en-US" dirty="0"/>
              <a:t>Former Commissioner of Labor Statistics</a:t>
            </a:r>
          </a:p>
          <a:p>
            <a:pPr algn="r"/>
            <a:endParaRPr lang="en-US" sz="2800" dirty="0"/>
          </a:p>
          <a:p>
            <a:r>
              <a:rPr lang="en-US" sz="2400" dirty="0"/>
              <a:t>June 12, 2019</a:t>
            </a:r>
          </a:p>
          <a:p>
            <a:endParaRPr lang="en-US" dirty="0"/>
          </a:p>
        </p:txBody>
      </p:sp>
    </p:spTree>
    <p:extLst>
      <p:ext uri="{BB962C8B-B14F-4D97-AF65-F5344CB8AC3E}">
        <p14:creationId xmlns:p14="http://schemas.microsoft.com/office/powerpoint/2010/main" val="206264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fontScale="90000"/>
          </a:bodyPr>
          <a:lstStyle/>
          <a:p>
            <a:r>
              <a:rPr lang="en-US" b="1" dirty="0"/>
              <a:t>Sampling and estimation methods and transparency</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Documented, transparent methods</a:t>
            </a:r>
          </a:p>
          <a:p>
            <a:r>
              <a:rPr lang="en-US" dirty="0"/>
              <a:t>Standard errors published if available</a:t>
            </a:r>
          </a:p>
          <a:p>
            <a:r>
              <a:rPr lang="en-US" dirty="0"/>
              <a:t>Adhere to OMB and professional standards by design, testing and validation </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Many experimental, proprietary,  novel, variable, and opaque approaches</a:t>
            </a:r>
          </a:p>
          <a:p>
            <a:r>
              <a:rPr lang="en-US" dirty="0"/>
              <a:t>Standard errors rarely published</a:t>
            </a:r>
          </a:p>
          <a:p>
            <a:r>
              <a:rPr lang="en-US" dirty="0"/>
              <a:t>No consistent externally recognized standards</a:t>
            </a:r>
          </a:p>
        </p:txBody>
      </p:sp>
      <p:pic>
        <p:nvPicPr>
          <p:cNvPr id="10" name="Picture 9">
            <a:extLst>
              <a:ext uri="{FF2B5EF4-FFF2-40B4-BE49-F238E27FC236}">
                <a16:creationId xmlns:a16="http://schemas.microsoft.com/office/drawing/2014/main" id="{E6A643E3-BF19-47B0-B465-437C368D0764}"/>
              </a:ext>
            </a:extLst>
          </p:cNvPr>
          <p:cNvPicPr>
            <a:picLocks noChangeAspect="1"/>
          </p:cNvPicPr>
          <p:nvPr/>
        </p:nvPicPr>
        <p:blipFill>
          <a:blip r:embed="rId3"/>
          <a:stretch>
            <a:fillRect/>
          </a:stretch>
        </p:blipFill>
        <p:spPr>
          <a:xfrm>
            <a:off x="1" y="4572001"/>
            <a:ext cx="12192000" cy="2286000"/>
          </a:xfrm>
          <a:prstGeom prst="rect">
            <a:avLst/>
          </a:prstGeom>
        </p:spPr>
      </p:pic>
    </p:spTree>
    <p:extLst>
      <p:ext uri="{BB962C8B-B14F-4D97-AF65-F5344CB8AC3E}">
        <p14:creationId xmlns:p14="http://schemas.microsoft.com/office/powerpoint/2010/main" val="165647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a:bodyPr>
          <a:lstStyle/>
          <a:p>
            <a:r>
              <a:rPr lang="en-US" b="1" dirty="0"/>
              <a:t>Variables measured</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Usually (except administrative sources) </a:t>
            </a:r>
            <a:r>
              <a:rPr lang="en-US" b="1" dirty="0"/>
              <a:t>designed</a:t>
            </a:r>
            <a:r>
              <a:rPr lang="en-US" dirty="0"/>
              <a:t> to provide reliable answers to pressing questions</a:t>
            </a:r>
          </a:p>
          <a:p>
            <a:r>
              <a:rPr lang="en-US" dirty="0"/>
              <a:t>Tested and validated</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Usually </a:t>
            </a:r>
            <a:r>
              <a:rPr lang="en-US" b="1" dirty="0" err="1"/>
              <a:t>undesigned</a:t>
            </a:r>
            <a:r>
              <a:rPr lang="en-US" dirty="0"/>
              <a:t> “by-products” of digitized economic activity</a:t>
            </a:r>
          </a:p>
          <a:p>
            <a:r>
              <a:rPr lang="en-US" dirty="0"/>
              <a:t>Input quality may be low if not </a:t>
            </a:r>
            <a:r>
              <a:rPr lang="en-US" dirty="0" smtClean="0"/>
              <a:t>cleaned or used </a:t>
            </a:r>
            <a:r>
              <a:rPr lang="en-US" dirty="0"/>
              <a:t>for another important purpose </a:t>
            </a:r>
          </a:p>
        </p:txBody>
      </p:sp>
      <p:pic>
        <p:nvPicPr>
          <p:cNvPr id="4" name="Picture 3">
            <a:extLst>
              <a:ext uri="{FF2B5EF4-FFF2-40B4-BE49-F238E27FC236}">
                <a16:creationId xmlns:a16="http://schemas.microsoft.com/office/drawing/2014/main" id="{05244B67-279B-406D-B9D2-76936D5D2ED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934200" y="3901782"/>
            <a:ext cx="3200400" cy="2197608"/>
          </a:xfrm>
          <a:prstGeom prst="rect">
            <a:avLst/>
          </a:prstGeom>
        </p:spPr>
      </p:pic>
      <p:pic>
        <p:nvPicPr>
          <p:cNvPr id="11" name="Picture 10">
            <a:extLst>
              <a:ext uri="{FF2B5EF4-FFF2-40B4-BE49-F238E27FC236}">
                <a16:creationId xmlns:a16="http://schemas.microsoft.com/office/drawing/2014/main" id="{C3103DFE-8797-4118-9666-FFE4A7D9C6D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85800" y="3485833"/>
            <a:ext cx="4191000" cy="3524567"/>
          </a:xfrm>
          <a:prstGeom prst="rect">
            <a:avLst/>
          </a:prstGeom>
        </p:spPr>
      </p:pic>
    </p:spTree>
    <p:extLst>
      <p:ext uri="{BB962C8B-B14F-4D97-AF65-F5344CB8AC3E}">
        <p14:creationId xmlns:p14="http://schemas.microsoft.com/office/powerpoint/2010/main" val="349705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a:bodyPr>
          <a:lstStyle/>
          <a:p>
            <a:r>
              <a:rPr lang="en-US" b="1" dirty="0"/>
              <a:t>Output purpose and access</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Products designed to address key policy questions or inform commonly-made decisions</a:t>
            </a:r>
          </a:p>
          <a:p>
            <a:r>
              <a:rPr lang="en-US" dirty="0"/>
              <a:t>Public has equal access to all products</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Widely-released products to advertise capacity and competence</a:t>
            </a:r>
          </a:p>
          <a:p>
            <a:r>
              <a:rPr lang="en-US" dirty="0"/>
              <a:t>Restricted-access products </a:t>
            </a:r>
            <a:r>
              <a:rPr lang="en-US" dirty="0" smtClean="0"/>
              <a:t>tailored </a:t>
            </a:r>
            <a:r>
              <a:rPr lang="en-US" dirty="0"/>
              <a:t>to narrow customer needs for </a:t>
            </a:r>
            <a:r>
              <a:rPr lang="en-US" dirty="0" smtClean="0"/>
              <a:t>granularity, </a:t>
            </a:r>
            <a:r>
              <a:rPr lang="en-US" dirty="0"/>
              <a:t>timeliness, etc.</a:t>
            </a:r>
          </a:p>
        </p:txBody>
      </p:sp>
      <p:pic>
        <p:nvPicPr>
          <p:cNvPr id="4" name="Picture 3">
            <a:extLst>
              <a:ext uri="{FF2B5EF4-FFF2-40B4-BE49-F238E27FC236}">
                <a16:creationId xmlns:a16="http://schemas.microsoft.com/office/drawing/2014/main" id="{7A521195-0D14-464A-8668-3D3A7D60DC4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56914" y="4150519"/>
            <a:ext cx="5562600" cy="2007866"/>
          </a:xfrm>
          <a:prstGeom prst="rect">
            <a:avLst/>
          </a:prstGeom>
        </p:spPr>
      </p:pic>
      <p:pic>
        <p:nvPicPr>
          <p:cNvPr id="10" name="Picture 9">
            <a:extLst>
              <a:ext uri="{FF2B5EF4-FFF2-40B4-BE49-F238E27FC236}">
                <a16:creationId xmlns:a16="http://schemas.microsoft.com/office/drawing/2014/main" id="{BA30CF8B-BC8F-4226-8B74-3E8D0ECA61D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858000" y="4150519"/>
            <a:ext cx="3273336" cy="1916541"/>
          </a:xfrm>
          <a:prstGeom prst="rect">
            <a:avLst/>
          </a:prstGeom>
        </p:spPr>
      </p:pic>
    </p:spTree>
    <p:extLst>
      <p:ext uri="{BB962C8B-B14F-4D97-AF65-F5344CB8AC3E}">
        <p14:creationId xmlns:p14="http://schemas.microsoft.com/office/powerpoint/2010/main" val="307750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13804-6D08-4DEA-BBFD-02049C3AFC3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401884" y="4495799"/>
            <a:ext cx="5189266" cy="2373157"/>
          </a:xfrm>
          <a:prstGeom prst="rect">
            <a:avLst/>
          </a:prstGeom>
        </p:spPr>
      </p:pic>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fontScale="90000"/>
          </a:bodyPr>
          <a:lstStyle/>
          <a:p>
            <a:r>
              <a:rPr lang="en-US" b="1" dirty="0"/>
              <a:t>Historical consistency; speed of innovation and production</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Published history with consistent methodology</a:t>
            </a:r>
          </a:p>
          <a:p>
            <a:r>
              <a:rPr lang="en-US" dirty="0"/>
              <a:t>Extensively documented testing, validation, and quality control </a:t>
            </a:r>
          </a:p>
          <a:p>
            <a:r>
              <a:rPr lang="en-US" dirty="0"/>
              <a:t>Long lead-time for innovation and often for production</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Novel products and delivery mechanisms</a:t>
            </a:r>
          </a:p>
          <a:p>
            <a:r>
              <a:rPr lang="en-US" dirty="0"/>
              <a:t>Immediate, short time-to-market for production and innovation</a:t>
            </a:r>
          </a:p>
          <a:p>
            <a:r>
              <a:rPr lang="en-US" dirty="0"/>
              <a:t>No assurance of continuity</a:t>
            </a:r>
          </a:p>
        </p:txBody>
      </p:sp>
      <p:sp>
        <p:nvSpPr>
          <p:cNvPr id="12" name="TextBox 11">
            <a:extLst>
              <a:ext uri="{FF2B5EF4-FFF2-40B4-BE49-F238E27FC236}">
                <a16:creationId xmlns:a16="http://schemas.microsoft.com/office/drawing/2014/main" id="{D5905B41-09A5-49A5-B452-CFE7DB2EEEFA}"/>
              </a:ext>
            </a:extLst>
          </p:cNvPr>
          <p:cNvSpPr txBox="1"/>
          <p:nvPr/>
        </p:nvSpPr>
        <p:spPr>
          <a:xfrm>
            <a:off x="525735" y="10363200"/>
            <a:ext cx="9804111" cy="230832"/>
          </a:xfrm>
          <a:prstGeom prst="rect">
            <a:avLst/>
          </a:prstGeom>
          <a:noFill/>
        </p:spPr>
        <p:txBody>
          <a:bodyPr wrap="square" rtlCol="0">
            <a:spAutoFit/>
          </a:bodyPr>
          <a:lstStyle/>
          <a:p>
            <a:r>
              <a:rPr lang="en-US" sz="900">
                <a:hlinkClick r:id="rId4" tooltip="http://blocs.xtec.cat/tictactreat/"/>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78425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a:bodyPr>
          <a:lstStyle/>
          <a:p>
            <a:r>
              <a:rPr lang="en-US" b="1" dirty="0"/>
              <a:t>Respondent protections and burden</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Programs under legal protections (CIPSEA, PRA, Privacy Act), with OMB oversight </a:t>
            </a:r>
          </a:p>
          <a:p>
            <a:r>
              <a:rPr lang="en-US" dirty="0"/>
              <a:t>Respondents take action to participate (if non-administrative data)</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Privacy, security, and confidentiality policies and practices not consistent or directly regulated</a:t>
            </a:r>
          </a:p>
          <a:p>
            <a:r>
              <a:rPr lang="en-US" dirty="0"/>
              <a:t>Low or no burden on respondents</a:t>
            </a:r>
          </a:p>
        </p:txBody>
      </p:sp>
      <p:pic>
        <p:nvPicPr>
          <p:cNvPr id="4" name="Picture 3">
            <a:extLst>
              <a:ext uri="{FF2B5EF4-FFF2-40B4-BE49-F238E27FC236}">
                <a16:creationId xmlns:a16="http://schemas.microsoft.com/office/drawing/2014/main" id="{9A4C93B5-A3A3-4E31-B279-969D80DD32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505200" y="4199611"/>
            <a:ext cx="4724400" cy="2625517"/>
          </a:xfrm>
          <a:prstGeom prst="rect">
            <a:avLst/>
          </a:prstGeom>
        </p:spPr>
      </p:pic>
    </p:spTree>
    <p:extLst>
      <p:ext uri="{BB962C8B-B14F-4D97-AF65-F5344CB8AC3E}">
        <p14:creationId xmlns:p14="http://schemas.microsoft.com/office/powerpoint/2010/main" val="213258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4FB7-646A-488A-9820-92722657C665}"/>
              </a:ext>
            </a:extLst>
          </p:cNvPr>
          <p:cNvSpPr>
            <a:spLocks noGrp="1"/>
          </p:cNvSpPr>
          <p:nvPr>
            <p:ph type="title"/>
          </p:nvPr>
        </p:nvSpPr>
        <p:spPr/>
        <p:txBody>
          <a:bodyPr>
            <a:normAutofit fontScale="90000"/>
          </a:bodyPr>
          <a:lstStyle/>
          <a:p>
            <a:r>
              <a:rPr lang="en-US" b="1" dirty="0"/>
              <a:t>Relative positions on key continuums (trade-offs)</a:t>
            </a:r>
            <a:br>
              <a:rPr lang="en-US" b="1" dirty="0"/>
            </a:br>
            <a:r>
              <a:rPr lang="en-US" b="1" dirty="0"/>
              <a:t>reflect differences in mission</a:t>
            </a:r>
          </a:p>
        </p:txBody>
      </p:sp>
      <p:graphicFrame>
        <p:nvGraphicFramePr>
          <p:cNvPr id="7" name="Content Placeholder 6">
            <a:extLst>
              <a:ext uri="{FF2B5EF4-FFF2-40B4-BE49-F238E27FC236}">
                <a16:creationId xmlns:a16="http://schemas.microsoft.com/office/drawing/2014/main" id="{9134AC68-3B4B-42CF-9A6F-8F03B812236C}"/>
              </a:ext>
            </a:extLst>
          </p:cNvPr>
          <p:cNvGraphicFramePr>
            <a:graphicFrameLocks noGrp="1"/>
          </p:cNvGraphicFramePr>
          <p:nvPr>
            <p:ph idx="1"/>
            <p:extLst>
              <p:ext uri="{D42A27DB-BD31-4B8C-83A1-F6EECF244321}">
                <p14:modId xmlns:p14="http://schemas.microsoft.com/office/powerpoint/2010/main" val="1267515829"/>
              </p:ext>
            </p:extLst>
          </p:nvPr>
        </p:nvGraphicFramePr>
        <p:xfrm>
          <a:off x="1371600" y="2667000"/>
          <a:ext cx="8991600" cy="2590800"/>
        </p:xfrm>
        <a:graphic>
          <a:graphicData uri="http://schemas.openxmlformats.org/drawingml/2006/table">
            <a:tbl>
              <a:tblPr firstRow="1" bandRow="1">
                <a:tableStyleId>{85BE263C-DBD7-4A20-BB59-AAB30ACAA65A}</a:tableStyleId>
              </a:tblPr>
              <a:tblGrid>
                <a:gridCol w="4495800">
                  <a:extLst>
                    <a:ext uri="{9D8B030D-6E8A-4147-A177-3AD203B41FA5}">
                      <a16:colId xmlns:a16="http://schemas.microsoft.com/office/drawing/2014/main" val="3736360478"/>
                    </a:ext>
                  </a:extLst>
                </a:gridCol>
                <a:gridCol w="4495800">
                  <a:extLst>
                    <a:ext uri="{9D8B030D-6E8A-4147-A177-3AD203B41FA5}">
                      <a16:colId xmlns:a16="http://schemas.microsoft.com/office/drawing/2014/main" val="3281054646"/>
                    </a:ext>
                  </a:extLst>
                </a:gridCol>
              </a:tblGrid>
              <a:tr h="370840">
                <a:tc>
                  <a:txBody>
                    <a:bodyPr/>
                    <a:lstStyle/>
                    <a:p>
                      <a:pPr algn="ctr"/>
                      <a:r>
                        <a:rPr lang="en-US" sz="2800" dirty="0"/>
                        <a:t>Official statistics</a:t>
                      </a:r>
                    </a:p>
                  </a:txBody>
                  <a:tcPr/>
                </a:tc>
                <a:tc>
                  <a:txBody>
                    <a:bodyPr/>
                    <a:lstStyle/>
                    <a:p>
                      <a:pPr algn="ctr"/>
                      <a:r>
                        <a:rPr lang="en-US" sz="2800" dirty="0" smtClean="0"/>
                        <a:t>Private </a:t>
                      </a:r>
                      <a:r>
                        <a:rPr lang="en-US" sz="2800" dirty="0"/>
                        <a:t>statistics</a:t>
                      </a:r>
                    </a:p>
                  </a:txBody>
                  <a:tcPr/>
                </a:tc>
                <a:extLst>
                  <a:ext uri="{0D108BD9-81ED-4DB2-BD59-A6C34878D82A}">
                    <a16:rowId xmlns:a16="http://schemas.microsoft.com/office/drawing/2014/main" val="2347781446"/>
                  </a:ext>
                </a:extLst>
              </a:tr>
              <a:tr h="370840">
                <a:tc>
                  <a:txBody>
                    <a:bodyPr/>
                    <a:lstStyle/>
                    <a:p>
                      <a:pPr algn="l"/>
                      <a:r>
                        <a:rPr lang="en-US" sz="2800" dirty="0" smtClean="0"/>
                        <a:t>Continuous</a:t>
                      </a:r>
                      <a:endParaRPr lang="en-US" sz="2800" dirty="0"/>
                    </a:p>
                  </a:txBody>
                  <a:tcPr/>
                </a:tc>
                <a:tc>
                  <a:txBody>
                    <a:bodyPr/>
                    <a:lstStyle/>
                    <a:p>
                      <a:pPr algn="r"/>
                      <a:r>
                        <a:rPr lang="en-US" sz="2800" dirty="0" smtClean="0"/>
                        <a:t>Relevant</a:t>
                      </a:r>
                      <a:endParaRPr lang="en-US" sz="2800" dirty="0"/>
                    </a:p>
                  </a:txBody>
                  <a:tcPr/>
                </a:tc>
                <a:extLst>
                  <a:ext uri="{0D108BD9-81ED-4DB2-BD59-A6C34878D82A}">
                    <a16:rowId xmlns:a16="http://schemas.microsoft.com/office/drawing/2014/main" val="68039846"/>
                  </a:ext>
                </a:extLst>
              </a:tr>
              <a:tr h="370840">
                <a:tc>
                  <a:txBody>
                    <a:bodyPr/>
                    <a:lstStyle/>
                    <a:p>
                      <a:pPr algn="l"/>
                      <a:r>
                        <a:rPr lang="en-US" sz="2800" dirty="0" smtClean="0"/>
                        <a:t>Accurate</a:t>
                      </a:r>
                      <a:endParaRPr lang="en-US" sz="2800" dirty="0"/>
                    </a:p>
                  </a:txBody>
                  <a:tcPr/>
                </a:tc>
                <a:tc>
                  <a:txBody>
                    <a:bodyPr/>
                    <a:lstStyle/>
                    <a:p>
                      <a:pPr algn="r"/>
                      <a:r>
                        <a:rPr lang="en-US" sz="2800" dirty="0" smtClean="0"/>
                        <a:t>Fast</a:t>
                      </a:r>
                      <a:endParaRPr lang="en-US" sz="2800" dirty="0"/>
                    </a:p>
                  </a:txBody>
                  <a:tcPr/>
                </a:tc>
                <a:extLst>
                  <a:ext uri="{0D108BD9-81ED-4DB2-BD59-A6C34878D82A}">
                    <a16:rowId xmlns:a16="http://schemas.microsoft.com/office/drawing/2014/main" val="3316573033"/>
                  </a:ext>
                </a:extLst>
              </a:tr>
              <a:tr h="370840">
                <a:tc>
                  <a:txBody>
                    <a:bodyPr/>
                    <a:lstStyle/>
                    <a:p>
                      <a:pPr algn="l"/>
                      <a:r>
                        <a:rPr lang="en-US" sz="2800" dirty="0" smtClean="0"/>
                        <a:t>Transparent</a:t>
                      </a:r>
                      <a:endParaRPr lang="en-US" sz="2800" dirty="0"/>
                    </a:p>
                  </a:txBody>
                  <a:tcPr/>
                </a:tc>
                <a:tc>
                  <a:txBody>
                    <a:bodyPr/>
                    <a:lstStyle/>
                    <a:p>
                      <a:pPr algn="r"/>
                      <a:r>
                        <a:rPr lang="en-US" sz="2800" dirty="0" smtClean="0"/>
                        <a:t>Complex</a:t>
                      </a:r>
                      <a:endParaRPr lang="en-US" sz="2800" dirty="0"/>
                    </a:p>
                  </a:txBody>
                  <a:tcPr/>
                </a:tc>
                <a:extLst>
                  <a:ext uri="{0D108BD9-81ED-4DB2-BD59-A6C34878D82A}">
                    <a16:rowId xmlns:a16="http://schemas.microsoft.com/office/drawing/2014/main" val="3244106280"/>
                  </a:ext>
                </a:extLst>
              </a:tr>
              <a:tr h="370840">
                <a:tc>
                  <a:txBody>
                    <a:bodyPr/>
                    <a:lstStyle/>
                    <a:p>
                      <a:pPr algn="l"/>
                      <a:r>
                        <a:rPr lang="en-US" sz="2800" dirty="0" smtClean="0"/>
                        <a:t>Formal</a:t>
                      </a:r>
                      <a:endParaRPr lang="en-US" sz="2800" dirty="0"/>
                    </a:p>
                  </a:txBody>
                  <a:tcPr/>
                </a:tc>
                <a:tc>
                  <a:txBody>
                    <a:bodyPr/>
                    <a:lstStyle/>
                    <a:p>
                      <a:pPr algn="r"/>
                      <a:r>
                        <a:rPr lang="en-US" sz="2800" dirty="0" smtClean="0"/>
                        <a:t>Flexible</a:t>
                      </a:r>
                      <a:endParaRPr lang="en-US" sz="2800" dirty="0"/>
                    </a:p>
                  </a:txBody>
                  <a:tcPr/>
                </a:tc>
                <a:extLst>
                  <a:ext uri="{0D108BD9-81ED-4DB2-BD59-A6C34878D82A}">
                    <a16:rowId xmlns:a16="http://schemas.microsoft.com/office/drawing/2014/main" val="1437266571"/>
                  </a:ext>
                </a:extLst>
              </a:tr>
            </a:tbl>
          </a:graphicData>
        </a:graphic>
      </p:graphicFrame>
      <p:cxnSp>
        <p:nvCxnSpPr>
          <p:cNvPr id="4" name="Straight Connector 3"/>
          <p:cNvCxnSpPr/>
          <p:nvPr/>
        </p:nvCxnSpPr>
        <p:spPr>
          <a:xfrm>
            <a:off x="4343400" y="32004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0" y="3200400"/>
            <a:ext cx="0" cy="2057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23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4FB7-646A-488A-9820-92722657C665}"/>
              </a:ext>
            </a:extLst>
          </p:cNvPr>
          <p:cNvSpPr>
            <a:spLocks noGrp="1"/>
          </p:cNvSpPr>
          <p:nvPr>
            <p:ph type="title"/>
          </p:nvPr>
        </p:nvSpPr>
        <p:spPr/>
        <p:txBody>
          <a:bodyPr/>
          <a:lstStyle/>
          <a:p>
            <a:r>
              <a:rPr lang="en-US" b="1" dirty="0"/>
              <a:t>Complements (symbionts), not substitutes!</a:t>
            </a:r>
          </a:p>
        </p:txBody>
      </p:sp>
      <p:sp>
        <p:nvSpPr>
          <p:cNvPr id="3" name="Content Placeholder 2">
            <a:extLst>
              <a:ext uri="{FF2B5EF4-FFF2-40B4-BE49-F238E27FC236}">
                <a16:creationId xmlns:a16="http://schemas.microsoft.com/office/drawing/2014/main" id="{FD509EC8-83B6-4941-B2E1-06B0F70A1F38}"/>
              </a:ext>
            </a:extLst>
          </p:cNvPr>
          <p:cNvSpPr>
            <a:spLocks noGrp="1"/>
          </p:cNvSpPr>
          <p:nvPr>
            <p:ph idx="1"/>
          </p:nvPr>
        </p:nvSpPr>
        <p:spPr>
          <a:xfrm>
            <a:off x="279400" y="1417638"/>
            <a:ext cx="10972800" cy="5165724"/>
          </a:xfrm>
        </p:spPr>
        <p:txBody>
          <a:bodyPr>
            <a:normAutofit fontScale="85000" lnSpcReduction="20000"/>
          </a:bodyPr>
          <a:lstStyle/>
          <a:p>
            <a:r>
              <a:rPr lang="en-US" dirty="0"/>
              <a:t>Private sector relies on official statistics </a:t>
            </a:r>
          </a:p>
          <a:p>
            <a:pPr lvl="1"/>
            <a:r>
              <a:rPr lang="en-US" dirty="0" smtClean="0"/>
              <a:t>Weights, history, benchmarks</a:t>
            </a:r>
            <a:endParaRPr lang="en-US" dirty="0"/>
          </a:p>
          <a:p>
            <a:pPr lvl="1"/>
            <a:r>
              <a:rPr lang="en-US" dirty="0"/>
              <a:t>Information not addressed in private data</a:t>
            </a:r>
          </a:p>
          <a:p>
            <a:pPr lvl="1"/>
            <a:r>
              <a:rPr lang="en-US" dirty="0"/>
              <a:t>Universe characteristics</a:t>
            </a:r>
          </a:p>
          <a:p>
            <a:r>
              <a:rPr lang="en-US" dirty="0"/>
              <a:t>Private sector data science helps official statistics</a:t>
            </a:r>
          </a:p>
          <a:p>
            <a:pPr lvl="1"/>
            <a:r>
              <a:rPr lang="en-US" dirty="0"/>
              <a:t>Provides inputs </a:t>
            </a:r>
          </a:p>
          <a:p>
            <a:pPr lvl="2"/>
            <a:r>
              <a:rPr lang="en-US" dirty="0"/>
              <a:t>Reduce respondent burden</a:t>
            </a:r>
          </a:p>
          <a:p>
            <a:pPr lvl="2"/>
            <a:r>
              <a:rPr lang="en-US" dirty="0" smtClean="0"/>
              <a:t>Improve data </a:t>
            </a:r>
            <a:r>
              <a:rPr lang="en-US" dirty="0"/>
              <a:t>(detail,  coverage, timeliness, precision</a:t>
            </a:r>
            <a:r>
              <a:rPr lang="en-US" dirty="0" smtClean="0"/>
              <a:t>,</a:t>
            </a:r>
            <a:br>
              <a:rPr lang="en-US" dirty="0" smtClean="0"/>
            </a:br>
            <a:r>
              <a:rPr lang="en-US" dirty="0" smtClean="0"/>
              <a:t>accuracy</a:t>
            </a:r>
            <a:r>
              <a:rPr lang="en-US" dirty="0"/>
              <a:t>)</a:t>
            </a:r>
          </a:p>
          <a:p>
            <a:pPr lvl="2"/>
            <a:r>
              <a:rPr lang="en-US" dirty="0"/>
              <a:t>Raise efficiency and resilience</a:t>
            </a:r>
          </a:p>
          <a:p>
            <a:pPr lvl="1"/>
            <a:r>
              <a:rPr lang="en-US" dirty="0"/>
              <a:t>Meets </a:t>
            </a:r>
            <a:r>
              <a:rPr lang="en-US" dirty="0" smtClean="0"/>
              <a:t>customers’ </a:t>
            </a:r>
            <a:r>
              <a:rPr lang="en-US" dirty="0"/>
              <a:t>special needs </a:t>
            </a:r>
            <a:r>
              <a:rPr lang="en-US" dirty="0"/>
              <a:t>for </a:t>
            </a:r>
            <a:r>
              <a:rPr lang="en-US" dirty="0" smtClean="0"/>
              <a:t>granularity, </a:t>
            </a:r>
            <a:r>
              <a:rPr lang="en-US" dirty="0"/>
              <a:t>timeliness, etc.</a:t>
            </a:r>
          </a:p>
          <a:p>
            <a:r>
              <a:rPr lang="en-US" dirty="0"/>
              <a:t>Mutually dependent for </a:t>
            </a:r>
          </a:p>
          <a:p>
            <a:pPr lvl="1"/>
            <a:r>
              <a:rPr lang="en-US" dirty="0"/>
              <a:t>Validation</a:t>
            </a:r>
          </a:p>
          <a:p>
            <a:pPr lvl="1"/>
            <a:r>
              <a:rPr lang="en-US" dirty="0"/>
              <a:t>Development of </a:t>
            </a:r>
            <a:r>
              <a:rPr lang="en-US" dirty="0" smtClean="0"/>
              <a:t>methodology and research</a:t>
            </a:r>
            <a:endParaRPr lang="en-US" dirty="0"/>
          </a:p>
        </p:txBody>
      </p:sp>
      <p:pic>
        <p:nvPicPr>
          <p:cNvPr id="5" name="Picture 4">
            <a:extLst>
              <a:ext uri="{FF2B5EF4-FFF2-40B4-BE49-F238E27FC236}">
                <a16:creationId xmlns:a16="http://schemas.microsoft.com/office/drawing/2014/main" id="{03F87AF1-664D-42C7-8B52-455A98E5A83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848600" y="1447800"/>
            <a:ext cx="4064000" cy="3276600"/>
          </a:xfrm>
          <a:prstGeom prst="rect">
            <a:avLst/>
          </a:prstGeom>
        </p:spPr>
      </p:pic>
    </p:spTree>
    <p:extLst>
      <p:ext uri="{BB962C8B-B14F-4D97-AF65-F5344CB8AC3E}">
        <p14:creationId xmlns:p14="http://schemas.microsoft.com/office/powerpoint/2010/main" val="222588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a:bodyPr>
          <a:lstStyle/>
          <a:p>
            <a:r>
              <a:rPr lang="en-US" b="1" dirty="0"/>
              <a:t>Outlook for </a:t>
            </a:r>
            <a:r>
              <a:rPr lang="en-US" b="1" dirty="0" smtClean="0"/>
              <a:t>public and private statistics</a:t>
            </a:r>
            <a:endParaRPr lang="en-US" b="1" dirty="0"/>
          </a:p>
        </p:txBody>
      </p:sp>
      <p:sp>
        <p:nvSpPr>
          <p:cNvPr id="5" name="Content Placeholder 4">
            <a:extLst>
              <a:ext uri="{FF2B5EF4-FFF2-40B4-BE49-F238E27FC236}">
                <a16:creationId xmlns:a16="http://schemas.microsoft.com/office/drawing/2014/main" id="{8A6EF049-6CFD-4E32-9D50-C27833F0E589}"/>
              </a:ext>
            </a:extLst>
          </p:cNvPr>
          <p:cNvSpPr>
            <a:spLocks noGrp="1"/>
          </p:cNvSpPr>
          <p:nvPr>
            <p:ph idx="1"/>
          </p:nvPr>
        </p:nvSpPr>
        <p:spPr>
          <a:xfrm>
            <a:off x="228600" y="1417638"/>
            <a:ext cx="8001000" cy="5165724"/>
          </a:xfrm>
        </p:spPr>
        <p:txBody>
          <a:bodyPr>
            <a:normAutofit/>
          </a:bodyPr>
          <a:lstStyle/>
          <a:p>
            <a:r>
              <a:rPr lang="en-US" dirty="0" smtClean="0"/>
              <a:t>Both will thrive</a:t>
            </a:r>
          </a:p>
          <a:p>
            <a:pPr lvl="1"/>
            <a:r>
              <a:rPr lang="en-US" dirty="0" smtClean="0"/>
              <a:t>Roles and products will </a:t>
            </a:r>
            <a:r>
              <a:rPr lang="en-US" dirty="0"/>
              <a:t>remain distinct </a:t>
            </a:r>
            <a:r>
              <a:rPr lang="en-US" dirty="0" smtClean="0"/>
              <a:t>due to differing priorities and opportunities</a:t>
            </a:r>
            <a:endParaRPr lang="en-US" dirty="0"/>
          </a:p>
          <a:p>
            <a:r>
              <a:rPr lang="en-US" dirty="0" smtClean="0"/>
              <a:t>Interaction and cross-use </a:t>
            </a:r>
            <a:r>
              <a:rPr lang="en-US" dirty="0"/>
              <a:t>of data and methods</a:t>
            </a:r>
          </a:p>
          <a:p>
            <a:pPr lvl="1"/>
            <a:r>
              <a:rPr lang="en-US" dirty="0"/>
              <a:t>Key to success for both</a:t>
            </a:r>
          </a:p>
          <a:p>
            <a:pPr lvl="1"/>
            <a:r>
              <a:rPr lang="en-US" dirty="0" smtClean="0"/>
              <a:t>Currently: more </a:t>
            </a:r>
            <a:r>
              <a:rPr lang="en-US" dirty="0"/>
              <a:t>than you </a:t>
            </a:r>
            <a:r>
              <a:rPr lang="en-US" dirty="0" smtClean="0"/>
              <a:t>think, less </a:t>
            </a:r>
            <a:r>
              <a:rPr lang="en-US" dirty="0"/>
              <a:t>than </a:t>
            </a:r>
            <a:r>
              <a:rPr lang="en-US" dirty="0" smtClean="0"/>
              <a:t>ideal</a:t>
            </a:r>
          </a:p>
          <a:p>
            <a:pPr lvl="1"/>
            <a:r>
              <a:rPr lang="en-US" dirty="0" smtClean="0"/>
              <a:t>Barriers </a:t>
            </a:r>
            <a:r>
              <a:rPr lang="en-US" dirty="0"/>
              <a:t>to further interaction can be </a:t>
            </a:r>
            <a:r>
              <a:rPr lang="en-US" dirty="0" smtClean="0"/>
              <a:t>managed</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17</a:t>
            </a:fld>
            <a:endParaRPr lang="en-US" dirty="0"/>
          </a:p>
        </p:txBody>
      </p:sp>
      <p:pic>
        <p:nvPicPr>
          <p:cNvPr id="4" name="Picture 3" descr="MEGHA INVESTMENTS AND RESEARCH'S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828223"/>
            <a:ext cx="4191000" cy="3581977"/>
          </a:xfrm>
          <a:prstGeom prst="rect">
            <a:avLst/>
          </a:prstGeom>
        </p:spPr>
      </p:pic>
    </p:spTree>
    <p:extLst>
      <p:ext uri="{BB962C8B-B14F-4D97-AF65-F5344CB8AC3E}">
        <p14:creationId xmlns:p14="http://schemas.microsoft.com/office/powerpoint/2010/main" val="48833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ltLang="en-US" b="1" dirty="0"/>
              <a:t>How </a:t>
            </a:r>
            <a:r>
              <a:rPr lang="en-US" altLang="en-US" b="1" dirty="0" smtClean="0"/>
              <a:t>private sector </a:t>
            </a:r>
            <a:r>
              <a:rPr lang="en-US" altLang="en-US" b="1" dirty="0"/>
              <a:t>data scientists can help the statistical agencies that support them</a:t>
            </a:r>
          </a:p>
        </p:txBody>
      </p:sp>
      <p:sp>
        <p:nvSpPr>
          <p:cNvPr id="11267" name="Rectangle 3"/>
          <p:cNvSpPr>
            <a:spLocks noGrp="1" noChangeArrowheads="1"/>
          </p:cNvSpPr>
          <p:nvPr>
            <p:ph idx="1"/>
          </p:nvPr>
        </p:nvSpPr>
        <p:spPr>
          <a:xfrm>
            <a:off x="609600" y="1600201"/>
            <a:ext cx="10972800" cy="5257799"/>
          </a:xfrm>
        </p:spPr>
        <p:txBody>
          <a:bodyPr>
            <a:normAutofit fontScale="92500" lnSpcReduction="10000"/>
          </a:bodyPr>
          <a:lstStyle/>
          <a:p>
            <a:r>
              <a:rPr lang="en-US" altLang="en-US" dirty="0" smtClean="0"/>
              <a:t>Engage </a:t>
            </a:r>
            <a:r>
              <a:rPr lang="en-US" altLang="en-US" dirty="0" smtClean="0"/>
              <a:t>and share </a:t>
            </a:r>
            <a:r>
              <a:rPr lang="en-US" altLang="en-US" dirty="0" smtClean="0"/>
              <a:t>with the agencies</a:t>
            </a:r>
            <a:endParaRPr lang="en-US" altLang="en-US" dirty="0"/>
          </a:p>
          <a:p>
            <a:pPr lvl="1"/>
            <a:r>
              <a:rPr lang="en-US" altLang="en-US" dirty="0" smtClean="0"/>
              <a:t>Share data, research, methods</a:t>
            </a:r>
            <a:endParaRPr lang="en-US" altLang="en-US" dirty="0"/>
          </a:p>
          <a:p>
            <a:pPr lvl="1"/>
            <a:r>
              <a:rPr lang="en-US" altLang="en-US" dirty="0" smtClean="0"/>
              <a:t>Convey needs</a:t>
            </a:r>
            <a:r>
              <a:rPr lang="en-US" altLang="en-US" dirty="0"/>
              <a:t>, suggestions, observations</a:t>
            </a:r>
          </a:p>
          <a:p>
            <a:pPr lvl="1"/>
            <a:r>
              <a:rPr lang="en-US" altLang="en-US" dirty="0" smtClean="0"/>
              <a:t>Compare and validate measures</a:t>
            </a:r>
            <a:endParaRPr lang="en-US" altLang="en-US" dirty="0"/>
          </a:p>
          <a:p>
            <a:r>
              <a:rPr lang="en-US" altLang="en-US" dirty="0"/>
              <a:t>Speak up for official statistics</a:t>
            </a:r>
          </a:p>
          <a:p>
            <a:pPr lvl="1"/>
            <a:r>
              <a:rPr lang="en-US" altLang="en-US" dirty="0"/>
              <a:t>Integrity</a:t>
            </a:r>
          </a:p>
          <a:p>
            <a:pPr lvl="1"/>
            <a:r>
              <a:rPr lang="en-US" altLang="en-US" dirty="0"/>
              <a:t>Confidentiality</a:t>
            </a:r>
          </a:p>
          <a:p>
            <a:pPr lvl="1"/>
            <a:r>
              <a:rPr lang="en-US" altLang="en-US" dirty="0"/>
              <a:t>Funding</a:t>
            </a:r>
          </a:p>
          <a:p>
            <a:pPr lvl="1"/>
            <a:r>
              <a:rPr lang="en-US" altLang="en-US" dirty="0"/>
              <a:t>Inter-agency data-sharing</a:t>
            </a:r>
          </a:p>
          <a:p>
            <a:pPr lvl="1"/>
            <a:r>
              <a:rPr lang="en-US" altLang="en-US" dirty="0"/>
              <a:t>Survey </a:t>
            </a:r>
            <a:r>
              <a:rPr lang="en-US" altLang="en-US" dirty="0" smtClean="0"/>
              <a:t>participation</a:t>
            </a:r>
          </a:p>
          <a:p>
            <a:pPr lvl="1"/>
            <a:r>
              <a:rPr lang="en-US" altLang="en-US" dirty="0" smtClean="0"/>
              <a:t>Join the Friends of </a:t>
            </a:r>
            <a:r>
              <a:rPr lang="en-US" altLang="en-US" dirty="0"/>
              <a:t>BLS (</a:t>
            </a:r>
            <a:r>
              <a:rPr lang="en-US" altLang="en-US" dirty="0" smtClean="0">
                <a:hlinkClick r:id="rId3"/>
              </a:rPr>
              <a:t>www.friendsofbls.org</a:t>
            </a:r>
            <a:r>
              <a:rPr lang="en-US" altLang="en-US" dirty="0" smtClean="0"/>
              <a:t>)</a:t>
            </a:r>
            <a:endParaRPr lang="en-US" altLang="en-US" dirty="0"/>
          </a:p>
        </p:txBody>
      </p:sp>
      <p:sp>
        <p:nvSpPr>
          <p:cNvPr id="2" name="Slide Number Placeholder 1"/>
          <p:cNvSpPr>
            <a:spLocks noGrp="1"/>
          </p:cNvSpPr>
          <p:nvPr>
            <p:ph type="sldNum" sz="quarter" idx="12"/>
          </p:nvPr>
        </p:nvSpPr>
        <p:spPr/>
        <p:txBody>
          <a:bodyPr/>
          <a:lstStyle/>
          <a:p>
            <a:fld id="{3BF8234B-5D70-4BB5-A2B9-907672534964}" type="slidenum">
              <a:rPr lang="en-US" smtClean="0"/>
              <a:pPr/>
              <a:t>18</a:t>
            </a:fld>
            <a:endParaRPr lang="en-US" dirty="0"/>
          </a:p>
        </p:txBody>
      </p:sp>
      <p:sp>
        <p:nvSpPr>
          <p:cNvPr id="11268" name="Rectangle 4"/>
          <p:cNvSpPr>
            <a:spLocks noChangeArrowheads="1"/>
          </p:cNvSpPr>
          <p:nvPr/>
        </p:nvSpPr>
        <p:spPr bwMode="auto">
          <a:xfrm>
            <a:off x="6096000" y="1828800"/>
            <a:ext cx="457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endParaRPr lang="en-US" altLang="en-US" sz="2800" dirty="0">
              <a:latin typeface="+mj-lt"/>
            </a:endParaRPr>
          </a:p>
        </p:txBody>
      </p:sp>
      <p:pic>
        <p:nvPicPr>
          <p:cNvPr id="4" name="Picture 3">
            <a:extLst>
              <a:ext uri="{FF2B5EF4-FFF2-40B4-BE49-F238E27FC236}">
                <a16:creationId xmlns:a16="http://schemas.microsoft.com/office/drawing/2014/main" id="{663688F9-865D-47A9-90CE-FC5DBD418DF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858000" y="2209800"/>
            <a:ext cx="4800600" cy="3505200"/>
          </a:xfrm>
          <a:prstGeom prst="rect">
            <a:avLst/>
          </a:prstGeom>
        </p:spPr>
      </p:pic>
    </p:spTree>
    <p:extLst>
      <p:ext uri="{BB962C8B-B14F-4D97-AF65-F5344CB8AC3E}">
        <p14:creationId xmlns:p14="http://schemas.microsoft.com/office/powerpoint/2010/main" val="417471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EBE5E5-A001-4CA6-B538-56D8477D3837}"/>
              </a:ext>
            </a:extLst>
          </p:cNvPr>
          <p:cNvSpPr>
            <a:spLocks noGrp="1"/>
          </p:cNvSpPr>
          <p:nvPr>
            <p:ph type="body" idx="1"/>
          </p:nvPr>
        </p:nvSpPr>
        <p:spPr>
          <a:xfrm>
            <a:off x="963084" y="1460500"/>
            <a:ext cx="10363200" cy="4178300"/>
          </a:xfrm>
        </p:spPr>
        <p:txBody>
          <a:bodyPr>
            <a:noAutofit/>
          </a:bodyPr>
          <a:lstStyle/>
          <a:p>
            <a:endParaRPr lang="en-US" sz="4000" b="1" dirty="0" smtClean="0"/>
          </a:p>
          <a:p>
            <a:endParaRPr lang="en-US" sz="4000" b="1" dirty="0"/>
          </a:p>
          <a:p>
            <a:pPr algn="ctr"/>
            <a:r>
              <a:rPr lang="en-US" sz="4800" b="1" dirty="0" smtClean="0">
                <a:solidFill>
                  <a:schemeClr val="tx1"/>
                </a:solidFill>
              </a:rPr>
              <a:t>Thank you!</a:t>
            </a:r>
          </a:p>
          <a:p>
            <a:pPr algn="ctr"/>
            <a:endParaRPr lang="en-US" sz="4000" b="1" dirty="0"/>
          </a:p>
          <a:p>
            <a:pPr algn="ctr">
              <a:spcBef>
                <a:spcPts val="0"/>
              </a:spcBef>
            </a:pPr>
            <a:r>
              <a:rPr lang="en-US" sz="4000" b="1" dirty="0" smtClean="0"/>
              <a:t>Erica </a:t>
            </a:r>
            <a:r>
              <a:rPr lang="en-US" sz="4000" b="1" dirty="0"/>
              <a:t>L. Groshen</a:t>
            </a:r>
            <a:br>
              <a:rPr lang="en-US" sz="4000" b="1" dirty="0"/>
            </a:br>
            <a:r>
              <a:rPr lang="en-US" sz="4000" b="1" dirty="0"/>
              <a:t/>
            </a:r>
            <a:br>
              <a:rPr lang="en-US" sz="4000" b="1" dirty="0"/>
            </a:br>
            <a:r>
              <a:rPr lang="en-US" sz="4000" b="1" dirty="0"/>
              <a:t>erica.groshen@gmail.com</a:t>
            </a:r>
          </a:p>
        </p:txBody>
      </p:sp>
    </p:spTree>
    <p:extLst>
      <p:ext uri="{BB962C8B-B14F-4D97-AF65-F5344CB8AC3E}">
        <p14:creationId xmlns:p14="http://schemas.microsoft.com/office/powerpoint/2010/main" val="383284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060A-15A1-40B0-B36D-60F6D9F77000}"/>
              </a:ext>
            </a:extLst>
          </p:cNvPr>
          <p:cNvSpPr>
            <a:spLocks noGrp="1"/>
          </p:cNvSpPr>
          <p:nvPr>
            <p:ph type="title"/>
          </p:nvPr>
        </p:nvSpPr>
        <p:spPr/>
        <p:txBody>
          <a:bodyPr/>
          <a:lstStyle/>
          <a:p>
            <a:r>
              <a:rPr lang="en-US" b="1" dirty="0"/>
              <a:t>Questions from legislators and the media</a:t>
            </a:r>
          </a:p>
        </p:txBody>
      </p:sp>
      <p:sp>
        <p:nvSpPr>
          <p:cNvPr id="3" name="Content Placeholder 2">
            <a:extLst>
              <a:ext uri="{FF2B5EF4-FFF2-40B4-BE49-F238E27FC236}">
                <a16:creationId xmlns:a16="http://schemas.microsoft.com/office/drawing/2014/main" id="{B4D4471B-B240-45A4-BA75-990181E5B462}"/>
              </a:ext>
            </a:extLst>
          </p:cNvPr>
          <p:cNvSpPr>
            <a:spLocks noGrp="1"/>
          </p:cNvSpPr>
          <p:nvPr>
            <p:ph idx="1"/>
          </p:nvPr>
        </p:nvSpPr>
        <p:spPr>
          <a:xfrm>
            <a:off x="603422" y="1423816"/>
            <a:ext cx="7702378" cy="4976984"/>
          </a:xfrm>
        </p:spPr>
        <p:txBody>
          <a:bodyPr>
            <a:normAutofit fontScale="77500" lnSpcReduction="20000"/>
          </a:bodyPr>
          <a:lstStyle/>
          <a:p>
            <a:pPr marL="0" indent="0">
              <a:buNone/>
            </a:pPr>
            <a:r>
              <a:rPr lang="en-US" b="1" dirty="0" smtClean="0"/>
              <a:t>Why should taxes fund</a:t>
            </a:r>
            <a:r>
              <a:rPr lang="en-US" b="1" dirty="0"/>
              <a:t>…</a:t>
            </a:r>
          </a:p>
          <a:p>
            <a:pPr marL="0" indent="0">
              <a:buNone/>
            </a:pPr>
            <a:endParaRPr lang="en-US" dirty="0"/>
          </a:p>
          <a:p>
            <a:pPr marL="0" indent="0">
              <a:buNone/>
            </a:pPr>
            <a:r>
              <a:rPr lang="en-US" dirty="0"/>
              <a:t>“…the Decennial Census when the US Almanac has all the demographic information that I need?”</a:t>
            </a:r>
          </a:p>
          <a:p>
            <a:pPr marL="457200" lvl="1" indent="0" algn="r">
              <a:buNone/>
            </a:pPr>
            <a:endParaRPr lang="en-US" dirty="0"/>
          </a:p>
          <a:p>
            <a:pPr marL="0" indent="0">
              <a:buNone/>
            </a:pPr>
            <a:r>
              <a:rPr lang="en-US" dirty="0"/>
              <a:t>“…the US Weather Service when the Weather Channel provides excellent forecasts from the private sector?”</a:t>
            </a:r>
          </a:p>
          <a:p>
            <a:pPr marL="0" indent="0">
              <a:buNone/>
            </a:pPr>
            <a:endParaRPr lang="en-US" dirty="0"/>
          </a:p>
          <a:p>
            <a:pPr marL="0" indent="0">
              <a:buNone/>
            </a:pPr>
            <a:r>
              <a:rPr lang="en-US" dirty="0"/>
              <a:t>“…the BLS Employment Situation when ADP produces a payroll jobs count two days earlier?”</a:t>
            </a:r>
          </a:p>
          <a:p>
            <a:pPr marL="0" indent="0">
              <a:buNone/>
            </a:pPr>
            <a:endParaRPr lang="en-US" dirty="0"/>
          </a:p>
          <a:p>
            <a:pPr marL="0" indent="0">
              <a:buNone/>
            </a:pPr>
            <a:r>
              <a:rPr lang="en-US" dirty="0"/>
              <a:t>“…the monthly Consumer Price Index when the Billion Prices Project uses web-scraping to produce a daily inflation rate?”  </a:t>
            </a:r>
          </a:p>
        </p:txBody>
      </p:sp>
      <p:pic>
        <p:nvPicPr>
          <p:cNvPr id="5" name="Picture 4">
            <a:extLst>
              <a:ext uri="{FF2B5EF4-FFF2-40B4-BE49-F238E27FC236}">
                <a16:creationId xmlns:a16="http://schemas.microsoft.com/office/drawing/2014/main" id="{A6F1C8DA-2AF9-414F-BC95-A4D336F42B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305800" y="2057400"/>
            <a:ext cx="3581400" cy="3763962"/>
          </a:xfrm>
          <a:prstGeom prst="rect">
            <a:avLst/>
          </a:prstGeom>
        </p:spPr>
      </p:pic>
    </p:spTree>
    <p:extLst>
      <p:ext uri="{BB962C8B-B14F-4D97-AF65-F5344CB8AC3E}">
        <p14:creationId xmlns:p14="http://schemas.microsoft.com/office/powerpoint/2010/main" val="29997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Government statistics: Headlined, not sidelined</a:t>
            </a:r>
          </a:p>
        </p:txBody>
      </p:sp>
      <p:sp>
        <p:nvSpPr>
          <p:cNvPr id="3" name="Content Placeholder 2"/>
          <p:cNvSpPr>
            <a:spLocks noGrp="1"/>
          </p:cNvSpPr>
          <p:nvPr>
            <p:ph idx="1"/>
          </p:nvPr>
        </p:nvSpPr>
        <p:spPr/>
        <p:txBody>
          <a:bodyPr/>
          <a:lstStyle/>
          <a:p>
            <a:r>
              <a:rPr lang="en-US" dirty="0"/>
              <a:t>Private sector data science innovation increases the role for statistical agencies</a:t>
            </a:r>
          </a:p>
          <a:p>
            <a:pPr lvl="1"/>
            <a:r>
              <a:rPr lang="en-US" dirty="0"/>
              <a:t>As experts, organizers, and facilitators</a:t>
            </a:r>
          </a:p>
          <a:p>
            <a:pPr lvl="1"/>
            <a:r>
              <a:rPr lang="en-US" dirty="0"/>
              <a:t>As the “gold standard”</a:t>
            </a:r>
          </a:p>
          <a:p>
            <a:pPr lvl="1"/>
            <a:r>
              <a:rPr lang="en-US" dirty="0"/>
              <a:t>For transparency, weights, and continuity</a:t>
            </a:r>
          </a:p>
          <a:p>
            <a:pPr lvl="1"/>
            <a:endParaRPr lang="en-US" dirty="0"/>
          </a:p>
          <a:p>
            <a:r>
              <a:rPr lang="en-US" dirty="0"/>
              <a:t>Conversations like this are more important than ever</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pPr>
              <a:defRPr/>
            </a:pPr>
            <a:fld id="{32C9275B-A784-4666-91BC-3E7D916DD7F1}" type="slidenum">
              <a:rPr lang="en-US" smtClean="0"/>
              <a:pPr>
                <a:defRPr/>
              </a:pPr>
              <a:t>20</a:t>
            </a:fld>
            <a:endParaRPr lang="en-US" dirty="0"/>
          </a:p>
        </p:txBody>
      </p:sp>
    </p:spTree>
    <p:extLst>
      <p:ext uri="{BB962C8B-B14F-4D97-AF65-F5344CB8AC3E}">
        <p14:creationId xmlns:p14="http://schemas.microsoft.com/office/powerpoint/2010/main" val="172857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challenges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143001"/>
            <a:ext cx="8229600" cy="5714999"/>
          </a:xfrm>
        </p:spPr>
        <p:txBody>
          <a:bodyPr>
            <a:normAutofit fontScale="47500" lnSpcReduction="20000"/>
          </a:bodyPr>
          <a:lstStyle/>
          <a:p>
            <a:r>
              <a:rPr lang="en-US" dirty="0"/>
              <a:t>Quality</a:t>
            </a:r>
          </a:p>
          <a:p>
            <a:pPr lvl="1"/>
            <a:r>
              <a:rPr lang="en-US" dirty="0"/>
              <a:t>Coverage</a:t>
            </a:r>
          </a:p>
          <a:p>
            <a:pPr lvl="1"/>
            <a:r>
              <a:rPr lang="en-US" dirty="0"/>
              <a:t>Selection bias</a:t>
            </a:r>
          </a:p>
          <a:p>
            <a:pPr lvl="1"/>
            <a:r>
              <a:rPr lang="en-US" dirty="0"/>
              <a:t>Curation</a:t>
            </a:r>
          </a:p>
          <a:p>
            <a:pPr lvl="1"/>
            <a:r>
              <a:rPr lang="en-US" dirty="0"/>
              <a:t>History </a:t>
            </a:r>
          </a:p>
          <a:p>
            <a:r>
              <a:rPr lang="en-US" dirty="0"/>
              <a:t>Access</a:t>
            </a:r>
          </a:p>
          <a:p>
            <a:pPr lvl="1"/>
            <a:r>
              <a:rPr lang="en-US" dirty="0"/>
              <a:t>Costs—in advance and ongoing (purchase and oversight)  </a:t>
            </a:r>
          </a:p>
          <a:p>
            <a:pPr lvl="1"/>
            <a:r>
              <a:rPr lang="en-US" dirty="0"/>
              <a:t>Legal or administrative restrictions </a:t>
            </a:r>
          </a:p>
          <a:p>
            <a:pPr lvl="1"/>
            <a:r>
              <a:rPr lang="en-US" dirty="0"/>
              <a:t>Continuity risk</a:t>
            </a:r>
          </a:p>
          <a:p>
            <a:r>
              <a:rPr lang="en-US" dirty="0"/>
              <a:t>Respondent protection</a:t>
            </a:r>
          </a:p>
          <a:p>
            <a:pPr lvl="1"/>
            <a:r>
              <a:rPr lang="en-US" dirty="0"/>
              <a:t>Informed consent</a:t>
            </a:r>
          </a:p>
          <a:p>
            <a:pPr lvl="1"/>
            <a:r>
              <a:rPr lang="en-US" dirty="0"/>
              <a:t>Privacy </a:t>
            </a:r>
          </a:p>
          <a:p>
            <a:pPr lvl="1"/>
            <a:r>
              <a:rPr lang="en-US" dirty="0"/>
              <a:t>Disclosure control </a:t>
            </a:r>
          </a:p>
          <a:p>
            <a:r>
              <a:rPr lang="en-US" dirty="0"/>
              <a:t>Operations </a:t>
            </a:r>
          </a:p>
          <a:p>
            <a:pPr lvl="1"/>
            <a:r>
              <a:rPr lang="en-US" dirty="0"/>
              <a:t>Computer storage and computational capacity</a:t>
            </a:r>
          </a:p>
          <a:p>
            <a:pPr lvl="1"/>
            <a:r>
              <a:rPr lang="en-US" dirty="0"/>
              <a:t>Computation and analysis (human capital and software) </a:t>
            </a:r>
          </a:p>
          <a:p>
            <a:pPr lvl="1"/>
            <a:r>
              <a:rPr lang="en-US" dirty="0"/>
              <a:t>Linking files across sources (often critical for modeling)</a:t>
            </a:r>
          </a:p>
          <a:p>
            <a:r>
              <a:rPr lang="en-US" dirty="0"/>
              <a:t>Comparability as you merge different strategies and sources</a:t>
            </a:r>
          </a:p>
          <a:p>
            <a:pPr lvl="1"/>
            <a:r>
              <a:rPr lang="en-US" dirty="0"/>
              <a:t>Time</a:t>
            </a:r>
          </a:p>
          <a:p>
            <a:pPr lvl="1"/>
            <a:r>
              <a:rPr lang="en-US" dirty="0"/>
              <a:t>Sectors </a:t>
            </a:r>
          </a:p>
          <a:p>
            <a:r>
              <a:rPr lang="en-US" dirty="0"/>
              <a:t>Mission compatibility</a:t>
            </a:r>
          </a:p>
          <a:p>
            <a:pPr lvl="1"/>
            <a:r>
              <a:rPr lang="en-US" dirty="0"/>
              <a:t>Data manipulation</a:t>
            </a:r>
          </a:p>
          <a:p>
            <a:pPr lvl="1"/>
            <a:r>
              <a:rPr lang="en-US" dirty="0"/>
              <a:t>Front running</a:t>
            </a:r>
          </a:p>
          <a:p>
            <a:pPr lvl="1"/>
            <a:r>
              <a:rPr lang="en-US" dirty="0"/>
              <a:t>Curation quality</a:t>
            </a:r>
          </a:p>
          <a:p>
            <a:pPr lvl="1"/>
            <a:r>
              <a:rPr lang="en-US" dirty="0"/>
              <a:t>Continuity</a:t>
            </a:r>
          </a:p>
          <a:p>
            <a:pPr lvl="1"/>
            <a:r>
              <a:rPr lang="en-US" dirty="0"/>
              <a:t>Pricing</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21</a:t>
            </a:fld>
            <a:endParaRPr lang="en-US" dirty="0"/>
          </a:p>
        </p:txBody>
      </p:sp>
    </p:spTree>
    <p:extLst>
      <p:ext uri="{BB962C8B-B14F-4D97-AF65-F5344CB8AC3E}">
        <p14:creationId xmlns:p14="http://schemas.microsoft.com/office/powerpoint/2010/main" val="188086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for BLS</a:t>
            </a:r>
          </a:p>
        </p:txBody>
      </p:sp>
      <p:sp>
        <p:nvSpPr>
          <p:cNvPr id="3" name="Content Placeholder 2"/>
          <p:cNvSpPr>
            <a:spLocks noGrp="1"/>
          </p:cNvSpPr>
          <p:nvPr>
            <p:ph idx="1"/>
          </p:nvPr>
        </p:nvSpPr>
        <p:spPr/>
        <p:txBody>
          <a:bodyPr>
            <a:normAutofit lnSpcReduction="10000"/>
          </a:bodyPr>
          <a:lstStyle/>
          <a:p>
            <a:r>
              <a:rPr lang="en-US" sz="2800" dirty="0"/>
              <a:t>Measuring a dynamic economy</a:t>
            </a:r>
          </a:p>
          <a:p>
            <a:pPr lvl="1"/>
            <a:r>
              <a:rPr lang="en-US" sz="2400" dirty="0"/>
              <a:t>Continuity vs. change, speed vs. quality</a:t>
            </a:r>
          </a:p>
          <a:p>
            <a:r>
              <a:rPr lang="en-US" sz="2800" dirty="0"/>
              <a:t>U.S. federal budget</a:t>
            </a:r>
          </a:p>
          <a:p>
            <a:pPr lvl="1"/>
            <a:r>
              <a:rPr lang="en-US" sz="2400" dirty="0"/>
              <a:t>Declining funding and certainty</a:t>
            </a:r>
          </a:p>
          <a:p>
            <a:r>
              <a:rPr lang="en-US" sz="2800" dirty="0"/>
              <a:t>Maintaining participation in surveys</a:t>
            </a:r>
          </a:p>
          <a:p>
            <a:r>
              <a:rPr lang="en-US" sz="2800" dirty="0"/>
              <a:t>Confidentiality and trust concerns </a:t>
            </a:r>
          </a:p>
          <a:p>
            <a:pPr lvl="1"/>
            <a:r>
              <a:rPr lang="en-US" sz="2400" dirty="0"/>
              <a:t>Squeezing public use files</a:t>
            </a:r>
          </a:p>
          <a:p>
            <a:pPr lvl="1"/>
            <a:r>
              <a:rPr lang="en-US" sz="2400" dirty="0"/>
              <a:t>Legislative restrictions on sharing</a:t>
            </a:r>
          </a:p>
          <a:p>
            <a:pPr lvl="1"/>
            <a:r>
              <a:rPr lang="en-US" sz="2400" dirty="0"/>
              <a:t>Public attacks on integrity</a:t>
            </a:r>
          </a:p>
          <a:p>
            <a:r>
              <a:rPr lang="en-US" sz="2800" dirty="0"/>
              <a:t>Attracting young people to public service</a:t>
            </a:r>
          </a:p>
          <a:p>
            <a:endParaRPr lang="en-US" sz="2800" dirty="0"/>
          </a:p>
          <a:p>
            <a:pPr lvl="1"/>
            <a:endParaRPr lang="en-US" sz="2400" dirty="0"/>
          </a:p>
        </p:txBody>
      </p:sp>
      <p:sp>
        <p:nvSpPr>
          <p:cNvPr id="4" name="Slide Number Placeholder 3"/>
          <p:cNvSpPr>
            <a:spLocks noGrp="1"/>
          </p:cNvSpPr>
          <p:nvPr>
            <p:ph type="sldNum" sz="quarter" idx="12"/>
          </p:nvPr>
        </p:nvSpPr>
        <p:spPr/>
        <p:txBody>
          <a:bodyPr/>
          <a:lstStyle/>
          <a:p>
            <a:fld id="{3BF8234B-5D70-4BB5-A2B9-907672534964}" type="slidenum">
              <a:rPr lang="en-US" smtClean="0"/>
              <a:pPr/>
              <a:t>22</a:t>
            </a:fld>
            <a:endParaRPr lang="en-US" dirty="0"/>
          </a:p>
        </p:txBody>
      </p:sp>
    </p:spTree>
    <p:extLst>
      <p:ext uri="{BB962C8B-B14F-4D97-AF65-F5344CB8AC3E}">
        <p14:creationId xmlns:p14="http://schemas.microsoft.com/office/powerpoint/2010/main" val="3812814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Big Data challenges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436173"/>
            <a:ext cx="8229600" cy="5285302"/>
          </a:xfrm>
        </p:spPr>
        <p:txBody>
          <a:bodyPr>
            <a:normAutofit/>
          </a:bodyPr>
          <a:lstStyle/>
          <a:p>
            <a:pPr marL="514350" indent="-514350">
              <a:buFont typeface="+mj-lt"/>
              <a:buAutoNum type="arabicPeriod"/>
            </a:pPr>
            <a:r>
              <a:rPr lang="en-US" dirty="0"/>
              <a:t>Quality</a:t>
            </a:r>
          </a:p>
          <a:p>
            <a:pPr marL="514350" indent="-514350">
              <a:buFont typeface="+mj-lt"/>
              <a:buAutoNum type="arabicPeriod"/>
            </a:pPr>
            <a:r>
              <a:rPr lang="en-US" dirty="0"/>
              <a:t>Access</a:t>
            </a:r>
          </a:p>
          <a:p>
            <a:pPr marL="514350" indent="-514350">
              <a:buFont typeface="+mj-lt"/>
              <a:buAutoNum type="arabicPeriod"/>
            </a:pPr>
            <a:r>
              <a:rPr lang="en-US" dirty="0"/>
              <a:t>Respondent protection</a:t>
            </a:r>
          </a:p>
          <a:p>
            <a:pPr marL="514350" indent="-514350">
              <a:buFont typeface="+mj-lt"/>
              <a:buAutoNum type="arabicPeriod"/>
            </a:pPr>
            <a:r>
              <a:rPr lang="en-US" dirty="0"/>
              <a:t>Operations </a:t>
            </a:r>
          </a:p>
          <a:p>
            <a:pPr marL="514350" indent="-514350">
              <a:buFont typeface="+mj-lt"/>
              <a:buAutoNum type="arabicPeriod"/>
            </a:pPr>
            <a:r>
              <a:rPr lang="en-US" dirty="0"/>
              <a:t>Comparability</a:t>
            </a:r>
          </a:p>
          <a:p>
            <a:pPr marL="514350" indent="-514350">
              <a:buFont typeface="+mj-lt"/>
              <a:buAutoNum type="arabicPeriod"/>
            </a:pPr>
            <a:r>
              <a:rPr lang="en-US" dirty="0"/>
              <a:t>Mission compatibility</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23</a:t>
            </a:fld>
            <a:endParaRPr lang="en-US" dirty="0"/>
          </a:p>
        </p:txBody>
      </p:sp>
      <p:pic>
        <p:nvPicPr>
          <p:cNvPr id="6" name="Picture 2" descr="C:\Users\Erica\AppData\Local\Microsoft\Windows\INetCache\IE\3QON0J0E\4193331920_ed43d2111c_z[1].jpg">
            <a:extLst>
              <a:ext uri="{FF2B5EF4-FFF2-40B4-BE49-F238E27FC236}">
                <a16:creationId xmlns:a16="http://schemas.microsoft.com/office/drawing/2014/main" id="{62667035-51E9-492E-8FD0-331D5081D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732" y="1676400"/>
            <a:ext cx="3743869" cy="358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491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 Data quality</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436173"/>
            <a:ext cx="8229600" cy="5285302"/>
          </a:xfrm>
        </p:spPr>
        <p:txBody>
          <a:bodyPr>
            <a:normAutofit fontScale="77500" lnSpcReduction="20000"/>
          </a:bodyPr>
          <a:lstStyle/>
          <a:p>
            <a:r>
              <a:rPr lang="en-US" dirty="0"/>
              <a:t>Coverage</a:t>
            </a:r>
          </a:p>
          <a:p>
            <a:pPr lvl="1"/>
            <a:r>
              <a:rPr lang="en-US" dirty="0"/>
              <a:t>Not designed for statistical purposes</a:t>
            </a:r>
          </a:p>
          <a:p>
            <a:pPr lvl="1"/>
            <a:r>
              <a:rPr lang="en-US" dirty="0"/>
              <a:t>How to identify and cover omitted sectors and variables</a:t>
            </a:r>
          </a:p>
          <a:p>
            <a:r>
              <a:rPr lang="en-US" dirty="0"/>
              <a:t>Selection bias</a:t>
            </a:r>
          </a:p>
          <a:p>
            <a:pPr lvl="1"/>
            <a:r>
              <a:rPr lang="en-US" dirty="0"/>
              <a:t>Representation within coverage</a:t>
            </a:r>
          </a:p>
          <a:p>
            <a:pPr lvl="1"/>
            <a:r>
              <a:rPr lang="en-US" dirty="0"/>
              <a:t>Method to identify and adjust for bias</a:t>
            </a:r>
          </a:p>
          <a:p>
            <a:r>
              <a:rPr lang="en-US" dirty="0"/>
              <a:t>Timeliness</a:t>
            </a:r>
          </a:p>
          <a:p>
            <a:pPr lvl="1"/>
            <a:r>
              <a:rPr lang="en-US" dirty="0"/>
              <a:t>Lags and periodicity</a:t>
            </a:r>
          </a:p>
          <a:p>
            <a:r>
              <a:rPr lang="en-US" dirty="0"/>
              <a:t>Curation</a:t>
            </a:r>
          </a:p>
          <a:p>
            <a:pPr lvl="1"/>
            <a:r>
              <a:rPr lang="en-US" dirty="0"/>
              <a:t>Which variables can be trusted?</a:t>
            </a:r>
          </a:p>
          <a:p>
            <a:pPr lvl="1"/>
            <a:r>
              <a:rPr lang="en-US" dirty="0"/>
              <a:t>Validation opportunities</a:t>
            </a:r>
          </a:p>
          <a:p>
            <a:pPr lvl="1"/>
            <a:r>
              <a:rPr lang="en-US" dirty="0"/>
              <a:t>Documentation</a:t>
            </a:r>
          </a:p>
          <a:p>
            <a:r>
              <a:rPr lang="en-US" dirty="0"/>
              <a:t>History </a:t>
            </a:r>
          </a:p>
          <a:p>
            <a:pPr lvl="1"/>
            <a:r>
              <a:rPr lang="en-US" dirty="0"/>
              <a:t>Develop series</a:t>
            </a:r>
          </a:p>
          <a:p>
            <a:pPr lvl="1"/>
            <a:r>
              <a:rPr lang="en-US" dirty="0"/>
              <a:t>Adequately assess quality</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24</a:t>
            </a:fld>
            <a:endParaRPr lang="en-US" dirty="0"/>
          </a:p>
        </p:txBody>
      </p:sp>
      <p:pic>
        <p:nvPicPr>
          <p:cNvPr id="6" name="Picture 5">
            <a:extLst>
              <a:ext uri="{FF2B5EF4-FFF2-40B4-BE49-F238E27FC236}">
                <a16:creationId xmlns:a16="http://schemas.microsoft.com/office/drawing/2014/main" id="{4614B605-1EB8-4F6F-8BEF-960A96217B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381876" y="2668417"/>
            <a:ext cx="3209925" cy="3200400"/>
          </a:xfrm>
          <a:prstGeom prst="rect">
            <a:avLst/>
          </a:prstGeom>
        </p:spPr>
      </p:pic>
    </p:spTree>
    <p:extLst>
      <p:ext uri="{BB962C8B-B14F-4D97-AF65-F5344CB8AC3E}">
        <p14:creationId xmlns:p14="http://schemas.microsoft.com/office/powerpoint/2010/main" val="3610334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2. Access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436173"/>
            <a:ext cx="8229600" cy="5285302"/>
          </a:xfrm>
        </p:spPr>
        <p:txBody>
          <a:bodyPr>
            <a:normAutofit fontScale="92500" lnSpcReduction="20000"/>
          </a:bodyPr>
          <a:lstStyle/>
          <a:p>
            <a:r>
              <a:rPr lang="en-US" dirty="0"/>
              <a:t>Costs</a:t>
            </a:r>
          </a:p>
          <a:p>
            <a:pPr lvl="1"/>
            <a:r>
              <a:rPr lang="en-US" dirty="0"/>
              <a:t>Evaluation</a:t>
            </a:r>
          </a:p>
          <a:p>
            <a:pPr lvl="1"/>
            <a:r>
              <a:rPr lang="en-US" dirty="0"/>
              <a:t>Design</a:t>
            </a:r>
          </a:p>
          <a:p>
            <a:pPr lvl="1"/>
            <a:r>
              <a:rPr lang="en-US" dirty="0"/>
              <a:t>Operational </a:t>
            </a:r>
          </a:p>
          <a:p>
            <a:pPr lvl="2"/>
            <a:r>
              <a:rPr lang="en-US" dirty="0"/>
              <a:t>Purchase</a:t>
            </a:r>
          </a:p>
          <a:p>
            <a:pPr lvl="2"/>
            <a:r>
              <a:rPr lang="en-US" dirty="0"/>
              <a:t>IT hardware and software</a:t>
            </a:r>
          </a:p>
          <a:p>
            <a:pPr lvl="2"/>
            <a:r>
              <a:rPr lang="en-US" dirty="0"/>
              <a:t>Oversight, relationship management</a:t>
            </a:r>
          </a:p>
          <a:p>
            <a:pPr lvl="2"/>
            <a:r>
              <a:rPr lang="en-US" dirty="0"/>
              <a:t>Quality control and validation  </a:t>
            </a:r>
          </a:p>
          <a:p>
            <a:r>
              <a:rPr lang="en-US" dirty="0"/>
              <a:t>Legal or administrative restrictions </a:t>
            </a:r>
          </a:p>
          <a:p>
            <a:r>
              <a:rPr lang="en-US" dirty="0"/>
              <a:t>Continuity risk</a:t>
            </a:r>
          </a:p>
          <a:p>
            <a:pPr lvl="1"/>
            <a:r>
              <a:rPr lang="en-US" dirty="0"/>
              <a:t>Will provider continue to supply data or give adequate notice </a:t>
            </a:r>
          </a:p>
          <a:p>
            <a:pPr lvl="1"/>
            <a:r>
              <a:rPr lang="en-US" dirty="0"/>
              <a:t>Back-up source required?</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25</a:t>
            </a:fld>
            <a:endParaRPr lang="en-US" dirty="0"/>
          </a:p>
        </p:txBody>
      </p:sp>
      <p:pic>
        <p:nvPicPr>
          <p:cNvPr id="6" name="Picture 5">
            <a:extLst>
              <a:ext uri="{FF2B5EF4-FFF2-40B4-BE49-F238E27FC236}">
                <a16:creationId xmlns:a16="http://schemas.microsoft.com/office/drawing/2014/main" id="{6EC6ECB6-E1F7-424E-8C0B-4DAAF702F4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934201" y="1417638"/>
            <a:ext cx="3721443" cy="2178908"/>
          </a:xfrm>
          <a:prstGeom prst="rect">
            <a:avLst/>
          </a:prstGeom>
        </p:spPr>
      </p:pic>
    </p:spTree>
    <p:extLst>
      <p:ext uri="{BB962C8B-B14F-4D97-AF65-F5344CB8AC3E}">
        <p14:creationId xmlns:p14="http://schemas.microsoft.com/office/powerpoint/2010/main" val="398463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3. Respondent protection</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1676400" y="1298060"/>
            <a:ext cx="8229600" cy="5285302"/>
          </a:xfrm>
        </p:spPr>
        <p:txBody>
          <a:bodyPr>
            <a:normAutofit/>
          </a:bodyPr>
          <a:lstStyle/>
          <a:p>
            <a:r>
              <a:rPr lang="en-US" sz="2800" dirty="0"/>
              <a:t>Informed consent</a:t>
            </a:r>
          </a:p>
          <a:p>
            <a:pPr lvl="1"/>
            <a:r>
              <a:rPr lang="en-US" sz="2400" dirty="0"/>
              <a:t>Well defined in government surveys</a:t>
            </a:r>
          </a:p>
          <a:p>
            <a:pPr lvl="1"/>
            <a:r>
              <a:rPr lang="en-US" sz="2400" dirty="0"/>
              <a:t>Poorly defined in purchased micro-</a:t>
            </a:r>
            <a:br>
              <a:rPr lang="en-US" sz="2400" dirty="0"/>
            </a:br>
            <a:r>
              <a:rPr lang="en-US" sz="2400" dirty="0"/>
              <a:t>data and web-scraped data </a:t>
            </a:r>
          </a:p>
          <a:p>
            <a:r>
              <a:rPr lang="en-US" sz="2800" dirty="0"/>
              <a:t>Privacy </a:t>
            </a:r>
          </a:p>
          <a:p>
            <a:pPr lvl="1"/>
            <a:r>
              <a:rPr lang="en-US" sz="2400" dirty="0"/>
              <a:t>Responsibility to indirect respondents</a:t>
            </a:r>
          </a:p>
          <a:p>
            <a:pPr lvl="1"/>
            <a:r>
              <a:rPr lang="en-US" sz="2400" dirty="0"/>
              <a:t>Who bears risks?</a:t>
            </a:r>
          </a:p>
          <a:p>
            <a:r>
              <a:rPr lang="en-US" sz="2800" dirty="0"/>
              <a:t>Disclosure control </a:t>
            </a:r>
          </a:p>
          <a:p>
            <a:pPr lvl="1"/>
            <a:r>
              <a:rPr lang="en-US" sz="2400" dirty="0"/>
              <a:t>If DP, who manages privacy budget?</a:t>
            </a:r>
          </a:p>
          <a:p>
            <a:pPr lvl="1"/>
            <a:r>
              <a:rPr lang="en-US" sz="2400" dirty="0"/>
              <a:t>Less researcher access to microdata</a:t>
            </a:r>
          </a:p>
          <a:p>
            <a:pPr lvl="2"/>
            <a:r>
              <a:rPr lang="en-US" sz="2000" dirty="0"/>
              <a:t>Reduced transparency and improvements</a:t>
            </a:r>
          </a:p>
          <a:p>
            <a:pPr lvl="2"/>
            <a:r>
              <a:rPr lang="en-US" sz="2000" dirty="0"/>
              <a:t>Less total value</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26</a:t>
            </a:fld>
            <a:endParaRPr lang="en-US" dirty="0"/>
          </a:p>
        </p:txBody>
      </p:sp>
      <p:pic>
        <p:nvPicPr>
          <p:cNvPr id="6" name="Picture 5">
            <a:extLst>
              <a:ext uri="{FF2B5EF4-FFF2-40B4-BE49-F238E27FC236}">
                <a16:creationId xmlns:a16="http://schemas.microsoft.com/office/drawing/2014/main" id="{C796C6DD-4DD6-4CD1-A36E-8733EA02D63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222704" y="2019300"/>
            <a:ext cx="3445296" cy="2819400"/>
          </a:xfrm>
          <a:prstGeom prst="rect">
            <a:avLst/>
          </a:prstGeom>
        </p:spPr>
      </p:pic>
    </p:spTree>
    <p:extLst>
      <p:ext uri="{BB962C8B-B14F-4D97-AF65-F5344CB8AC3E}">
        <p14:creationId xmlns:p14="http://schemas.microsoft.com/office/powerpoint/2010/main" val="3120644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Operations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436173"/>
            <a:ext cx="8229600" cy="5285302"/>
          </a:xfrm>
        </p:spPr>
        <p:txBody>
          <a:bodyPr>
            <a:normAutofit/>
          </a:bodyPr>
          <a:lstStyle/>
          <a:p>
            <a:r>
              <a:rPr lang="en-US" dirty="0"/>
              <a:t>Computer storage and computational capacity</a:t>
            </a:r>
          </a:p>
          <a:p>
            <a:r>
              <a:rPr lang="en-US" dirty="0"/>
              <a:t>Computation and analysis</a:t>
            </a:r>
          </a:p>
          <a:p>
            <a:pPr lvl="1"/>
            <a:r>
              <a:rPr lang="en-US" dirty="0"/>
              <a:t>Human capital</a:t>
            </a:r>
          </a:p>
          <a:p>
            <a:pPr lvl="1"/>
            <a:r>
              <a:rPr lang="en-US" dirty="0"/>
              <a:t>Software </a:t>
            </a:r>
          </a:p>
          <a:p>
            <a:r>
              <a:rPr lang="en-US" dirty="0"/>
              <a:t>Timely validation and </a:t>
            </a:r>
            <a:br>
              <a:rPr lang="en-US" dirty="0"/>
            </a:br>
            <a:r>
              <a:rPr lang="en-US" dirty="0"/>
              <a:t>processing</a:t>
            </a:r>
          </a:p>
          <a:p>
            <a:r>
              <a:rPr lang="en-US" dirty="0"/>
              <a:t>Linking files</a:t>
            </a:r>
          </a:p>
          <a:p>
            <a:pPr lvl="1"/>
            <a:r>
              <a:rPr lang="en-US" dirty="0"/>
              <a:t>Especially for modeling</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27</a:t>
            </a:fld>
            <a:endParaRPr lang="en-US" dirty="0"/>
          </a:p>
        </p:txBody>
      </p:sp>
      <p:pic>
        <p:nvPicPr>
          <p:cNvPr id="6" name="Picture 5">
            <a:extLst>
              <a:ext uri="{FF2B5EF4-FFF2-40B4-BE49-F238E27FC236}">
                <a16:creationId xmlns:a16="http://schemas.microsoft.com/office/drawing/2014/main" id="{DAA162D7-3E0B-4B20-9E23-7C6928F160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553200" y="2702050"/>
            <a:ext cx="4114800" cy="3012950"/>
          </a:xfrm>
          <a:prstGeom prst="rect">
            <a:avLst/>
          </a:prstGeom>
        </p:spPr>
      </p:pic>
    </p:spTree>
    <p:extLst>
      <p:ext uri="{BB962C8B-B14F-4D97-AF65-F5344CB8AC3E}">
        <p14:creationId xmlns:p14="http://schemas.microsoft.com/office/powerpoint/2010/main" val="387297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5. Comparability across strategies and sources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436173"/>
            <a:ext cx="8229600" cy="5285302"/>
          </a:xfrm>
        </p:spPr>
        <p:txBody>
          <a:bodyPr>
            <a:normAutofit/>
          </a:bodyPr>
          <a:lstStyle/>
          <a:p>
            <a:r>
              <a:rPr lang="en-US" dirty="0"/>
              <a:t>Time</a:t>
            </a:r>
          </a:p>
          <a:p>
            <a:pPr lvl="1"/>
            <a:r>
              <a:rPr lang="en-US" dirty="0"/>
              <a:t>Additional series </a:t>
            </a:r>
          </a:p>
          <a:p>
            <a:pPr lvl="2"/>
            <a:r>
              <a:rPr lang="en-US" dirty="0"/>
              <a:t>Risks redundancy and confusion</a:t>
            </a:r>
          </a:p>
          <a:p>
            <a:pPr lvl="1"/>
            <a:r>
              <a:rPr lang="en-US" dirty="0"/>
              <a:t>Replacement</a:t>
            </a:r>
          </a:p>
          <a:p>
            <a:pPr lvl="2"/>
            <a:r>
              <a:rPr lang="en-US" dirty="0"/>
              <a:t>Need overlap with legacy series </a:t>
            </a:r>
          </a:p>
          <a:p>
            <a:pPr lvl="2"/>
            <a:r>
              <a:rPr lang="en-US" dirty="0"/>
              <a:t>Validate </a:t>
            </a:r>
          </a:p>
          <a:p>
            <a:r>
              <a:rPr lang="en-US" dirty="0"/>
              <a:t>Sectors </a:t>
            </a:r>
          </a:p>
          <a:p>
            <a:pPr lvl="1"/>
            <a:r>
              <a:rPr lang="en-US" dirty="0"/>
              <a:t>Different sources require different methodologies</a:t>
            </a:r>
          </a:p>
          <a:p>
            <a:pPr lvl="1"/>
            <a:r>
              <a:rPr lang="en-US" dirty="0"/>
              <a:t>Validation needed </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28</a:t>
            </a:fld>
            <a:endParaRPr lang="en-US" dirty="0"/>
          </a:p>
        </p:txBody>
      </p:sp>
      <p:pic>
        <p:nvPicPr>
          <p:cNvPr id="6" name="Picture 5">
            <a:extLst>
              <a:ext uri="{FF2B5EF4-FFF2-40B4-BE49-F238E27FC236}">
                <a16:creationId xmlns:a16="http://schemas.microsoft.com/office/drawing/2014/main" id="{A05762DB-1B5F-4D00-A5AE-7BB30D8E16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330721" y="1981201"/>
            <a:ext cx="3372290" cy="2442125"/>
          </a:xfrm>
          <a:prstGeom prst="rect">
            <a:avLst/>
          </a:prstGeom>
        </p:spPr>
      </p:pic>
    </p:spTree>
    <p:extLst>
      <p:ext uri="{BB962C8B-B14F-4D97-AF65-F5344CB8AC3E}">
        <p14:creationId xmlns:p14="http://schemas.microsoft.com/office/powerpoint/2010/main" val="149498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6. Mission compatibility</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1981200" y="1436173"/>
            <a:ext cx="8229600" cy="5285302"/>
          </a:xfrm>
        </p:spPr>
        <p:txBody>
          <a:bodyPr>
            <a:normAutofit fontScale="85000" lnSpcReduction="20000"/>
          </a:bodyPr>
          <a:lstStyle/>
          <a:p>
            <a:r>
              <a:rPr lang="en-US" dirty="0"/>
              <a:t>Curation and continuity</a:t>
            </a:r>
          </a:p>
          <a:p>
            <a:pPr lvl="1"/>
            <a:r>
              <a:rPr lang="en-US" dirty="0"/>
              <a:t>Who responsible</a:t>
            </a:r>
          </a:p>
          <a:p>
            <a:pPr lvl="1"/>
            <a:r>
              <a:rPr lang="en-US" dirty="0"/>
              <a:t>Standards and incentives</a:t>
            </a:r>
          </a:p>
          <a:p>
            <a:pPr lvl="1"/>
            <a:r>
              <a:rPr lang="en-US" dirty="0"/>
              <a:t>Methodology, software upgrades</a:t>
            </a:r>
          </a:p>
          <a:p>
            <a:pPr lvl="1"/>
            <a:r>
              <a:rPr lang="en-US" dirty="0"/>
              <a:t>Institutional memory</a:t>
            </a:r>
          </a:p>
          <a:p>
            <a:pPr lvl="1"/>
            <a:r>
              <a:rPr lang="en-US" dirty="0"/>
              <a:t>Provider training and commitment</a:t>
            </a:r>
          </a:p>
          <a:p>
            <a:r>
              <a:rPr lang="en-US" dirty="0"/>
              <a:t>Pricing</a:t>
            </a:r>
          </a:p>
          <a:p>
            <a:pPr lvl="1"/>
            <a:r>
              <a:rPr lang="en-US" dirty="0"/>
              <a:t>Altruism  </a:t>
            </a:r>
          </a:p>
          <a:p>
            <a:pPr lvl="1"/>
            <a:r>
              <a:rPr lang="en-US" dirty="0"/>
              <a:t>Monopoly power</a:t>
            </a:r>
          </a:p>
          <a:p>
            <a:pPr lvl="1"/>
            <a:r>
              <a:rPr lang="en-US" dirty="0"/>
              <a:t>Market fluctuations</a:t>
            </a:r>
          </a:p>
          <a:p>
            <a:r>
              <a:rPr lang="en-US" dirty="0"/>
              <a:t>Insider misbehavior</a:t>
            </a:r>
          </a:p>
          <a:p>
            <a:pPr lvl="1"/>
            <a:r>
              <a:rPr lang="en-US" dirty="0"/>
              <a:t>Data manipulation</a:t>
            </a:r>
          </a:p>
          <a:p>
            <a:pPr lvl="1"/>
            <a:r>
              <a:rPr lang="en-US" dirty="0"/>
              <a:t>Front-running</a:t>
            </a:r>
          </a:p>
          <a:p>
            <a:pPr lvl="1"/>
            <a:r>
              <a:rPr lang="en-US" dirty="0"/>
              <a:t>Providers become government agents?</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29</a:t>
            </a:fld>
            <a:endParaRPr lang="en-US" dirty="0"/>
          </a:p>
        </p:txBody>
      </p:sp>
      <p:pic>
        <p:nvPicPr>
          <p:cNvPr id="6" name="Picture 5">
            <a:extLst>
              <a:ext uri="{FF2B5EF4-FFF2-40B4-BE49-F238E27FC236}">
                <a16:creationId xmlns:a16="http://schemas.microsoft.com/office/drawing/2014/main" id="{F7676690-1301-4686-9D49-B2BBC0DF6C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239000" y="2590800"/>
            <a:ext cx="3429000" cy="2667000"/>
          </a:xfrm>
          <a:prstGeom prst="rect">
            <a:avLst/>
          </a:prstGeom>
        </p:spPr>
      </p:pic>
    </p:spTree>
    <p:extLst>
      <p:ext uri="{BB962C8B-B14F-4D97-AF65-F5344CB8AC3E}">
        <p14:creationId xmlns:p14="http://schemas.microsoft.com/office/powerpoint/2010/main" val="229353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3" name="Content Placeholder 2"/>
          <p:cNvSpPr>
            <a:spLocks noGrp="1"/>
          </p:cNvSpPr>
          <p:nvPr>
            <p:ph idx="1"/>
          </p:nvPr>
        </p:nvSpPr>
        <p:spPr>
          <a:xfrm>
            <a:off x="609600" y="1600201"/>
            <a:ext cx="7620000" cy="4525963"/>
          </a:xfrm>
        </p:spPr>
        <p:txBody>
          <a:bodyPr>
            <a:normAutofit/>
          </a:bodyPr>
          <a:lstStyle/>
          <a:p>
            <a:r>
              <a:rPr lang="en-US" dirty="0"/>
              <a:t>Current context</a:t>
            </a:r>
          </a:p>
          <a:p>
            <a:r>
              <a:rPr lang="en-US" dirty="0"/>
              <a:t>Official statistics versus private sector statistics</a:t>
            </a:r>
          </a:p>
          <a:p>
            <a:pPr lvl="1"/>
            <a:r>
              <a:rPr lang="en-US" dirty="0"/>
              <a:t>Complements, not </a:t>
            </a:r>
            <a:r>
              <a:rPr lang="en-US" dirty="0" smtClean="0"/>
              <a:t>substitutes</a:t>
            </a:r>
            <a:endParaRPr lang="en-US" dirty="0"/>
          </a:p>
          <a:p>
            <a:r>
              <a:rPr lang="en-US" dirty="0"/>
              <a:t>Call to action</a:t>
            </a:r>
          </a:p>
        </p:txBody>
      </p:sp>
      <p:sp>
        <p:nvSpPr>
          <p:cNvPr id="4" name="Slide Number Placeholder 3"/>
          <p:cNvSpPr>
            <a:spLocks noGrp="1"/>
          </p:cNvSpPr>
          <p:nvPr>
            <p:ph type="sldNum" sz="quarter" idx="12"/>
          </p:nvPr>
        </p:nvSpPr>
        <p:spPr/>
        <p:txBody>
          <a:bodyPr/>
          <a:lstStyle/>
          <a:p>
            <a:fld id="{3BF8234B-5D70-4BB5-A2B9-907672534964}" type="slidenum">
              <a:rPr lang="en-US" smtClean="0"/>
              <a:pPr/>
              <a:t>3</a:t>
            </a:fld>
            <a:endParaRPr lang="en-US" dirty="0"/>
          </a:p>
        </p:txBody>
      </p:sp>
      <p:pic>
        <p:nvPicPr>
          <p:cNvPr id="5" name="Picture 2" descr="C:\Users\Erica\AppData\Local\Microsoft\Windows\INetCache\IE\SHDDH4LM\agenda2_0[1].jpg">
            <a:extLst>
              <a:ext uri="{FF2B5EF4-FFF2-40B4-BE49-F238E27FC236}">
                <a16:creationId xmlns:a16="http://schemas.microsoft.com/office/drawing/2014/main" id="{C226DD89-459D-49E6-8FE2-354ACC8F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475" y="1647825"/>
            <a:ext cx="3553050" cy="335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96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911C-067C-48E6-BC79-BCE70FB52629}"/>
              </a:ext>
            </a:extLst>
          </p:cNvPr>
          <p:cNvSpPr>
            <a:spLocks noGrp="1"/>
          </p:cNvSpPr>
          <p:nvPr>
            <p:ph type="title"/>
          </p:nvPr>
        </p:nvSpPr>
        <p:spPr/>
        <p:txBody>
          <a:bodyPr>
            <a:normAutofit fontScale="90000"/>
          </a:bodyPr>
          <a:lstStyle/>
          <a:p>
            <a:r>
              <a:rPr lang="en-US" b="1" dirty="0"/>
              <a:t>Barriers to administrative data- sharing within the government</a:t>
            </a:r>
          </a:p>
        </p:txBody>
      </p:sp>
      <p:sp>
        <p:nvSpPr>
          <p:cNvPr id="3" name="Content Placeholder 2">
            <a:extLst>
              <a:ext uri="{FF2B5EF4-FFF2-40B4-BE49-F238E27FC236}">
                <a16:creationId xmlns:a16="http://schemas.microsoft.com/office/drawing/2014/main" id="{A0639306-A8B0-4654-ACF8-C580E187F98D}"/>
              </a:ext>
            </a:extLst>
          </p:cNvPr>
          <p:cNvSpPr>
            <a:spLocks noGrp="1"/>
          </p:cNvSpPr>
          <p:nvPr>
            <p:ph idx="1"/>
          </p:nvPr>
        </p:nvSpPr>
        <p:spPr>
          <a:xfrm>
            <a:off x="1981200" y="1600200"/>
            <a:ext cx="8229600" cy="4983162"/>
          </a:xfrm>
        </p:spPr>
        <p:txBody>
          <a:bodyPr>
            <a:normAutofit fontScale="77500" lnSpcReduction="20000"/>
          </a:bodyPr>
          <a:lstStyle/>
          <a:p>
            <a:r>
              <a:rPr lang="en-US" dirty="0"/>
              <a:t>Data-sharing restrictions</a:t>
            </a:r>
          </a:p>
          <a:p>
            <a:pPr lvl="1"/>
            <a:r>
              <a:rPr lang="en-US" dirty="0"/>
              <a:t>Legal (require legislation to change) </a:t>
            </a:r>
          </a:p>
          <a:p>
            <a:pPr lvl="2"/>
            <a:r>
              <a:rPr lang="en-US" dirty="0"/>
              <a:t>E.g., Congressional restrictions on access to IRS data</a:t>
            </a:r>
          </a:p>
          <a:p>
            <a:pPr lvl="2"/>
            <a:r>
              <a:rPr lang="en-US" dirty="0"/>
              <a:t>E.g., state ownership and laws (UI wage records, NDNH)</a:t>
            </a:r>
          </a:p>
          <a:p>
            <a:pPr lvl="1"/>
            <a:r>
              <a:rPr lang="en-US" dirty="0"/>
              <a:t>Risk aversion + lack of clarity (may just require re-interpretation)</a:t>
            </a:r>
          </a:p>
          <a:p>
            <a:pPr lvl="2"/>
            <a:r>
              <a:rPr lang="en-US" dirty="0"/>
              <a:t>Informed consent (e.g., web-scraping)</a:t>
            </a:r>
          </a:p>
          <a:p>
            <a:pPr lvl="2"/>
            <a:r>
              <a:rPr lang="en-US" dirty="0"/>
              <a:t>Responsibility for protecting confidentiality</a:t>
            </a:r>
          </a:p>
          <a:p>
            <a:r>
              <a:rPr lang="en-US" dirty="0"/>
              <a:t>Resources </a:t>
            </a:r>
          </a:p>
          <a:p>
            <a:pPr lvl="1"/>
            <a:r>
              <a:rPr lang="en-US" dirty="0"/>
              <a:t>To curate, document &amp; store data; program code; train staff, etc. </a:t>
            </a:r>
          </a:p>
          <a:p>
            <a:pPr lvl="2"/>
            <a:r>
              <a:rPr lang="en-US" dirty="0"/>
              <a:t>e.g., UI wage vs. employer records; UI initial claims  </a:t>
            </a:r>
          </a:p>
          <a:p>
            <a:r>
              <a:rPr lang="en-US" dirty="0"/>
              <a:t>Priority of operational mission</a:t>
            </a:r>
          </a:p>
          <a:p>
            <a:pPr lvl="1"/>
            <a:r>
              <a:rPr lang="en-US" dirty="0"/>
              <a:t>Existence may be hidden</a:t>
            </a:r>
          </a:p>
          <a:p>
            <a:pPr lvl="1"/>
            <a:r>
              <a:rPr lang="en-US" dirty="0"/>
              <a:t>Immediate demands impede timeliness, continuity, quality, enhancements, documentation needed for statistical uses</a:t>
            </a:r>
          </a:p>
          <a:p>
            <a:pPr lvl="1"/>
            <a:r>
              <a:rPr lang="en-US" dirty="0"/>
              <a:t>Imperfections may be embarrassing </a:t>
            </a:r>
          </a:p>
        </p:txBody>
      </p:sp>
    </p:spTree>
    <p:extLst>
      <p:ext uri="{BB962C8B-B14F-4D97-AF65-F5344CB8AC3E}">
        <p14:creationId xmlns:p14="http://schemas.microsoft.com/office/powerpoint/2010/main" val="1477337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BLS already uses </a:t>
            </a:r>
            <a:br>
              <a:rPr lang="en-US" dirty="0"/>
            </a:br>
            <a:r>
              <a:rPr lang="en-US" dirty="0"/>
              <a:t>Big Data</a:t>
            </a:r>
          </a:p>
        </p:txBody>
      </p:sp>
      <p:sp>
        <p:nvSpPr>
          <p:cNvPr id="5" name="Content Placeholder 4">
            <a:extLst>
              <a:ext uri="{FF2B5EF4-FFF2-40B4-BE49-F238E27FC236}">
                <a16:creationId xmlns:a16="http://schemas.microsoft.com/office/drawing/2014/main" id="{8E19A032-A3F4-4F06-8495-2B131A578725}"/>
              </a:ext>
            </a:extLst>
          </p:cNvPr>
          <p:cNvSpPr>
            <a:spLocks noGrp="1"/>
          </p:cNvSpPr>
          <p:nvPr>
            <p:ph idx="1"/>
          </p:nvPr>
        </p:nvSpPr>
        <p:spPr>
          <a:xfrm>
            <a:off x="2003854" y="1436174"/>
            <a:ext cx="8229600" cy="4525963"/>
          </a:xfrm>
        </p:spPr>
        <p:txBody>
          <a:bodyPr>
            <a:normAutofit lnSpcReduction="10000"/>
          </a:bodyPr>
          <a:lstStyle/>
          <a:p>
            <a:r>
              <a:rPr lang="en-US" sz="2400" dirty="0"/>
              <a:t>Quarterly Census of Employment and Wages</a:t>
            </a:r>
          </a:p>
          <a:p>
            <a:pPr lvl="1"/>
            <a:r>
              <a:rPr lang="en-US" sz="2000" dirty="0"/>
              <a:t>Sample frame</a:t>
            </a:r>
          </a:p>
          <a:p>
            <a:pPr lvl="1"/>
            <a:r>
              <a:rPr lang="en-US" sz="2000" dirty="0"/>
              <a:t>Firm dynamics</a:t>
            </a:r>
          </a:p>
          <a:p>
            <a:pPr lvl="1"/>
            <a:r>
              <a:rPr lang="en-US" sz="2000" dirty="0"/>
              <a:t>Match profit/nonprofit status</a:t>
            </a:r>
          </a:p>
          <a:p>
            <a:r>
              <a:rPr lang="en-US" sz="2400" dirty="0"/>
              <a:t>Consumer Price Index</a:t>
            </a:r>
          </a:p>
          <a:p>
            <a:pPr lvl="1"/>
            <a:r>
              <a:rPr lang="en-US" sz="2000" dirty="0"/>
              <a:t>Web-scrape characteristics for hedonics</a:t>
            </a:r>
          </a:p>
          <a:p>
            <a:pPr lvl="1"/>
            <a:r>
              <a:rPr lang="en-US" sz="2000" dirty="0"/>
              <a:t>Transaction data</a:t>
            </a:r>
          </a:p>
          <a:p>
            <a:r>
              <a:rPr lang="en-US" sz="2400" dirty="0"/>
              <a:t>Producer Price Index</a:t>
            </a:r>
          </a:p>
          <a:p>
            <a:pPr lvl="1"/>
            <a:r>
              <a:rPr lang="en-US" sz="2000" dirty="0"/>
              <a:t>Bid/ask prices for securities indexes</a:t>
            </a:r>
          </a:p>
          <a:p>
            <a:pPr lvl="1"/>
            <a:r>
              <a:rPr lang="en-US" sz="2000" dirty="0"/>
              <a:t>DOT baggage fees </a:t>
            </a:r>
          </a:p>
          <a:p>
            <a:r>
              <a:rPr lang="en-US" sz="2400" dirty="0"/>
              <a:t>Survey of Occupational Injuries and Illnesses</a:t>
            </a:r>
          </a:p>
          <a:p>
            <a:pPr lvl="1"/>
            <a:r>
              <a:rPr lang="en-US" sz="2000" dirty="0"/>
              <a:t>Auto-code text for illnesses and injuries</a:t>
            </a:r>
            <a:endParaRPr lang="en-US" sz="2400" dirty="0"/>
          </a:p>
          <a:p>
            <a:endParaRPr lang="en-US" dirty="0"/>
          </a:p>
        </p:txBody>
      </p:sp>
      <p:sp>
        <p:nvSpPr>
          <p:cNvPr id="3" name="Slide Number Placeholder 2"/>
          <p:cNvSpPr>
            <a:spLocks noGrp="1"/>
          </p:cNvSpPr>
          <p:nvPr>
            <p:ph type="sldNum" sz="quarter" idx="12"/>
          </p:nvPr>
        </p:nvSpPr>
        <p:spPr/>
        <p:txBody>
          <a:bodyPr/>
          <a:lstStyle/>
          <a:p>
            <a:fld id="{3BF8234B-5D70-4BB5-A2B9-907672534964}" type="slidenum">
              <a:rPr lang="en-US" smtClean="0"/>
              <a:pPr/>
              <a:t>31</a:t>
            </a:fld>
            <a:endParaRPr lang="en-US" dirty="0"/>
          </a:p>
        </p:txBody>
      </p:sp>
    </p:spTree>
    <p:extLst>
      <p:ext uri="{BB962C8B-B14F-4D97-AF65-F5344CB8AC3E}">
        <p14:creationId xmlns:p14="http://schemas.microsoft.com/office/powerpoint/2010/main" val="156449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0872-99BE-40CD-9EB3-138353685915}"/>
              </a:ext>
            </a:extLst>
          </p:cNvPr>
          <p:cNvSpPr>
            <a:spLocks noGrp="1"/>
          </p:cNvSpPr>
          <p:nvPr>
            <p:ph type="title"/>
          </p:nvPr>
        </p:nvSpPr>
        <p:spPr/>
        <p:txBody>
          <a:bodyPr/>
          <a:lstStyle/>
          <a:p>
            <a:r>
              <a:rPr lang="en-US" b="1" dirty="0"/>
              <a:t>Current context</a:t>
            </a:r>
          </a:p>
        </p:txBody>
      </p:sp>
      <p:sp>
        <p:nvSpPr>
          <p:cNvPr id="3" name="Content Placeholder 2">
            <a:extLst>
              <a:ext uri="{FF2B5EF4-FFF2-40B4-BE49-F238E27FC236}">
                <a16:creationId xmlns:a16="http://schemas.microsoft.com/office/drawing/2014/main" id="{366CB05F-F735-40AB-BA18-62EA3B02D4ED}"/>
              </a:ext>
            </a:extLst>
          </p:cNvPr>
          <p:cNvSpPr>
            <a:spLocks noGrp="1"/>
          </p:cNvSpPr>
          <p:nvPr>
            <p:ph idx="1"/>
          </p:nvPr>
        </p:nvSpPr>
        <p:spPr>
          <a:xfrm>
            <a:off x="350108" y="1477962"/>
            <a:ext cx="7696200" cy="5105400"/>
          </a:xfrm>
        </p:spPr>
        <p:txBody>
          <a:bodyPr>
            <a:normAutofit fontScale="92500" lnSpcReduction="20000"/>
          </a:bodyPr>
          <a:lstStyle/>
          <a:p>
            <a:r>
              <a:rPr lang="en-US" dirty="0"/>
              <a:t>Private sector data science</a:t>
            </a:r>
          </a:p>
          <a:p>
            <a:pPr lvl="1"/>
            <a:r>
              <a:rPr lang="en-US" dirty="0"/>
              <a:t>Burgeoning transactional and administrative data</a:t>
            </a:r>
          </a:p>
          <a:p>
            <a:pPr lvl="1"/>
            <a:r>
              <a:rPr lang="en-US" dirty="0"/>
              <a:t>Greater computational power</a:t>
            </a:r>
          </a:p>
          <a:p>
            <a:pPr lvl="1"/>
            <a:r>
              <a:rPr lang="en-US" dirty="0"/>
              <a:t>Innovative software (AI, linking, modelling, etc.)</a:t>
            </a:r>
          </a:p>
          <a:p>
            <a:pPr lvl="1"/>
            <a:r>
              <a:rPr lang="en-US" dirty="0"/>
              <a:t>Need to augment official statistics</a:t>
            </a:r>
          </a:p>
          <a:p>
            <a:r>
              <a:rPr lang="en-US" dirty="0"/>
              <a:t>Within stat agencies</a:t>
            </a:r>
          </a:p>
          <a:p>
            <a:pPr lvl="1"/>
            <a:r>
              <a:rPr lang="en-US" dirty="0"/>
              <a:t>Growing </a:t>
            </a:r>
          </a:p>
          <a:p>
            <a:pPr lvl="2"/>
            <a:r>
              <a:rPr lang="en-US" dirty="0"/>
              <a:t>Production use of non-survey data</a:t>
            </a:r>
          </a:p>
          <a:p>
            <a:pPr lvl="2"/>
            <a:r>
              <a:rPr lang="en-US" dirty="0"/>
              <a:t>Opportunities for validation</a:t>
            </a:r>
          </a:p>
          <a:p>
            <a:pPr lvl="2"/>
            <a:r>
              <a:rPr lang="en-US" dirty="0"/>
              <a:t>Modeling</a:t>
            </a:r>
          </a:p>
          <a:p>
            <a:pPr lvl="2"/>
            <a:r>
              <a:rPr lang="en-US" dirty="0"/>
              <a:t>Uses and users</a:t>
            </a:r>
          </a:p>
          <a:p>
            <a:pPr lvl="1"/>
            <a:r>
              <a:rPr lang="en-US" dirty="0"/>
              <a:t>Falling household response rates</a:t>
            </a:r>
          </a:p>
          <a:p>
            <a:pPr lvl="1"/>
            <a:r>
              <a:rPr lang="en-US" dirty="0"/>
              <a:t>Declining funding </a:t>
            </a:r>
          </a:p>
        </p:txBody>
      </p:sp>
      <p:pic>
        <p:nvPicPr>
          <p:cNvPr id="4" name="Picture 3">
            <a:extLst>
              <a:ext uri="{FF2B5EF4-FFF2-40B4-BE49-F238E27FC236}">
                <a16:creationId xmlns:a16="http://schemas.microsoft.com/office/drawing/2014/main" id="{9CB1F4E2-3EFB-4C27-9E1C-F440D47ED5E7}"/>
              </a:ext>
            </a:extLst>
          </p:cNvPr>
          <p:cNvPicPr>
            <a:picLocks noChangeAspect="1"/>
          </p:cNvPicPr>
          <p:nvPr/>
        </p:nvPicPr>
        <p:blipFill>
          <a:blip r:embed="rId3"/>
          <a:stretch>
            <a:fillRect/>
          </a:stretch>
        </p:blipFill>
        <p:spPr>
          <a:xfrm>
            <a:off x="8046308" y="1981200"/>
            <a:ext cx="4033224" cy="3179652"/>
          </a:xfrm>
          <a:prstGeom prst="rect">
            <a:avLst/>
          </a:prstGeom>
        </p:spPr>
      </p:pic>
    </p:spTree>
    <p:extLst>
      <p:ext uri="{BB962C8B-B14F-4D97-AF65-F5344CB8AC3E}">
        <p14:creationId xmlns:p14="http://schemas.microsoft.com/office/powerpoint/2010/main" val="162256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BEB5-40EE-4A4C-A363-04E9545B1BF4}"/>
              </a:ext>
            </a:extLst>
          </p:cNvPr>
          <p:cNvSpPr>
            <a:spLocks noGrp="1"/>
          </p:cNvSpPr>
          <p:nvPr>
            <p:ph type="title"/>
          </p:nvPr>
        </p:nvSpPr>
        <p:spPr/>
        <p:txBody>
          <a:bodyPr/>
          <a:lstStyle/>
          <a:p>
            <a:r>
              <a:rPr lang="en-US" b="1" dirty="0"/>
              <a:t>Industry data science priorities</a:t>
            </a:r>
            <a:endParaRPr lang="en-US" dirty="0"/>
          </a:p>
        </p:txBody>
      </p:sp>
      <p:sp>
        <p:nvSpPr>
          <p:cNvPr id="3" name="Content Placeholder 2">
            <a:extLst>
              <a:ext uri="{FF2B5EF4-FFF2-40B4-BE49-F238E27FC236}">
                <a16:creationId xmlns:a16="http://schemas.microsoft.com/office/drawing/2014/main" id="{6448E454-F156-460E-B735-EB8DFD875E1B}"/>
              </a:ext>
            </a:extLst>
          </p:cNvPr>
          <p:cNvSpPr>
            <a:spLocks noGrp="1"/>
          </p:cNvSpPr>
          <p:nvPr>
            <p:ph idx="1"/>
          </p:nvPr>
        </p:nvSpPr>
        <p:spPr>
          <a:xfrm>
            <a:off x="152400" y="1427847"/>
            <a:ext cx="10972800" cy="4525963"/>
          </a:xfrm>
        </p:spPr>
        <p:txBody>
          <a:bodyPr>
            <a:normAutofit fontScale="85000" lnSpcReduction="20000"/>
          </a:bodyPr>
          <a:lstStyle/>
          <a:p>
            <a:r>
              <a:rPr lang="en-US" dirty="0"/>
              <a:t>Tap data to benefit bottom line</a:t>
            </a:r>
          </a:p>
          <a:p>
            <a:pPr lvl="1"/>
            <a:r>
              <a:rPr lang="en-US" dirty="0"/>
              <a:t>Salable data products (e.g., Billion Prices)</a:t>
            </a:r>
          </a:p>
          <a:p>
            <a:pPr lvl="1"/>
            <a:r>
              <a:rPr lang="en-US" dirty="0"/>
              <a:t>By-products, including artificial intelligence (AI) </a:t>
            </a:r>
            <a:br>
              <a:rPr lang="en-US" dirty="0"/>
            </a:br>
            <a:r>
              <a:rPr lang="en-US" dirty="0"/>
              <a:t>training</a:t>
            </a:r>
          </a:p>
          <a:p>
            <a:pPr lvl="1"/>
            <a:r>
              <a:rPr lang="en-US" dirty="0"/>
              <a:t>Visibility (e.g., ADP)</a:t>
            </a:r>
          </a:p>
          <a:p>
            <a:pPr lvl="1"/>
            <a:r>
              <a:rPr lang="en-US" dirty="0"/>
              <a:t>Decision-making</a:t>
            </a:r>
          </a:p>
          <a:p>
            <a:pPr lvl="2"/>
            <a:r>
              <a:rPr lang="en-US" dirty="0"/>
              <a:t>Marketing, location, production, procurement, human </a:t>
            </a:r>
            <a:br>
              <a:rPr lang="en-US" dirty="0"/>
            </a:br>
            <a:r>
              <a:rPr lang="en-US" dirty="0"/>
              <a:t>resources, investment…</a:t>
            </a:r>
          </a:p>
          <a:p>
            <a:r>
              <a:rPr lang="en-US" dirty="0"/>
              <a:t>Protect intellectual property</a:t>
            </a:r>
          </a:p>
          <a:p>
            <a:pPr lvl="1"/>
            <a:r>
              <a:rPr lang="en-US" dirty="0"/>
              <a:t>Data </a:t>
            </a:r>
          </a:p>
          <a:p>
            <a:pPr lvl="1"/>
            <a:r>
              <a:rPr lang="en-US" dirty="0"/>
              <a:t>Methodology</a:t>
            </a:r>
          </a:p>
          <a:p>
            <a:r>
              <a:rPr lang="en-US" dirty="0"/>
              <a:t>Protect respondents and partners</a:t>
            </a:r>
          </a:p>
        </p:txBody>
      </p:sp>
      <p:pic>
        <p:nvPicPr>
          <p:cNvPr id="10" name="Picture 9">
            <a:extLst>
              <a:ext uri="{FF2B5EF4-FFF2-40B4-BE49-F238E27FC236}">
                <a16:creationId xmlns:a16="http://schemas.microsoft.com/office/drawing/2014/main" id="{A71DADF3-EC8F-4EBD-95E3-D9C9718A7C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483474" y="1371598"/>
            <a:ext cx="4708526" cy="4525963"/>
          </a:xfrm>
          <a:prstGeom prst="rect">
            <a:avLst/>
          </a:prstGeom>
        </p:spPr>
      </p:pic>
    </p:spTree>
    <p:extLst>
      <p:ext uri="{BB962C8B-B14F-4D97-AF65-F5344CB8AC3E}">
        <p14:creationId xmlns:p14="http://schemas.microsoft.com/office/powerpoint/2010/main" val="213166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Government statistics priorities</a:t>
            </a:r>
          </a:p>
        </p:txBody>
      </p:sp>
      <p:sp>
        <p:nvSpPr>
          <p:cNvPr id="5" name="Content Placeholder 4"/>
          <p:cNvSpPr>
            <a:spLocks noGrp="1"/>
          </p:cNvSpPr>
          <p:nvPr>
            <p:ph idx="1"/>
          </p:nvPr>
        </p:nvSpPr>
        <p:spPr>
          <a:xfrm>
            <a:off x="457200" y="1752600"/>
            <a:ext cx="8610600" cy="4830762"/>
          </a:xfrm>
        </p:spPr>
        <p:txBody>
          <a:bodyPr>
            <a:normAutofit/>
          </a:bodyPr>
          <a:lstStyle/>
          <a:p>
            <a:r>
              <a:rPr lang="en-US" dirty="0"/>
              <a:t>Provide data as a public good</a:t>
            </a:r>
          </a:p>
          <a:p>
            <a:pPr lvl="1"/>
            <a:r>
              <a:rPr lang="en-US" b="1" dirty="0"/>
              <a:t>A</a:t>
            </a:r>
            <a:r>
              <a:rPr lang="en-US" dirty="0"/>
              <a:t>ccurate, </a:t>
            </a:r>
            <a:r>
              <a:rPr lang="en-US" b="1" dirty="0"/>
              <a:t>O</a:t>
            </a:r>
            <a:r>
              <a:rPr lang="en-US" dirty="0"/>
              <a:t>bjective, </a:t>
            </a:r>
            <a:r>
              <a:rPr lang="en-US" b="1" dirty="0"/>
              <a:t>R</a:t>
            </a:r>
            <a:r>
              <a:rPr lang="en-US" dirty="0"/>
              <a:t>elevant, </a:t>
            </a:r>
            <a:r>
              <a:rPr lang="en-US" b="1" dirty="0"/>
              <a:t>T</a:t>
            </a:r>
            <a:r>
              <a:rPr lang="en-US" dirty="0"/>
              <a:t>imely &amp; </a:t>
            </a:r>
            <a:r>
              <a:rPr lang="en-US" b="1" dirty="0"/>
              <a:t>A</a:t>
            </a:r>
            <a:r>
              <a:rPr lang="en-US" dirty="0"/>
              <a:t>ccessible</a:t>
            </a:r>
          </a:p>
          <a:p>
            <a:pPr lvl="1"/>
            <a:r>
              <a:rPr lang="en-US" dirty="0"/>
              <a:t>Help nation’s policymakers, businesses, and families make good decisions </a:t>
            </a:r>
          </a:p>
          <a:p>
            <a:r>
              <a:rPr lang="en-US" dirty="0"/>
              <a:t>Maintain trust of respondents and users</a:t>
            </a:r>
          </a:p>
          <a:p>
            <a:pPr lvl="1"/>
            <a:r>
              <a:rPr lang="en-US" dirty="0"/>
              <a:t>Transparency and confidentiality </a:t>
            </a:r>
          </a:p>
          <a:p>
            <a:r>
              <a:rPr lang="en-US" dirty="0"/>
              <a:t>Get the most from each US data dollar </a:t>
            </a:r>
          </a:p>
        </p:txBody>
      </p:sp>
      <p:sp>
        <p:nvSpPr>
          <p:cNvPr id="3" name="Slide Number Placeholder 2"/>
          <p:cNvSpPr>
            <a:spLocks noGrp="1"/>
          </p:cNvSpPr>
          <p:nvPr>
            <p:ph type="sldNum" sz="quarter" idx="12"/>
          </p:nvPr>
        </p:nvSpPr>
        <p:spPr/>
        <p:txBody>
          <a:bodyPr/>
          <a:lstStyle/>
          <a:p>
            <a:fld id="{3BF8234B-5D70-4BB5-A2B9-907672534964}" type="slidenum">
              <a:rPr lang="en-US" smtClean="0"/>
              <a:pPr/>
              <a:t>6</a:t>
            </a:fld>
            <a:endParaRPr lang="en-US" dirty="0"/>
          </a:p>
        </p:txBody>
      </p:sp>
      <p:pic>
        <p:nvPicPr>
          <p:cNvPr id="6" name="Picture 5">
            <a:extLst>
              <a:ext uri="{FF2B5EF4-FFF2-40B4-BE49-F238E27FC236}">
                <a16:creationId xmlns:a16="http://schemas.microsoft.com/office/drawing/2014/main" id="{BDEBD05C-95AF-4E53-8F82-4AD3489A459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991601" y="1981200"/>
            <a:ext cx="3200400" cy="2895600"/>
          </a:xfrm>
          <a:prstGeom prst="rect">
            <a:avLst/>
          </a:prstGeom>
        </p:spPr>
      </p:pic>
    </p:spTree>
    <p:extLst>
      <p:ext uri="{BB962C8B-B14F-4D97-AF65-F5344CB8AC3E}">
        <p14:creationId xmlns:p14="http://schemas.microsoft.com/office/powerpoint/2010/main" val="16763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Example:  BPP or CPI?</a:t>
            </a:r>
          </a:p>
        </p:txBody>
      </p:sp>
      <p:sp>
        <p:nvSpPr>
          <p:cNvPr id="4" name="Content Placeholder 3"/>
          <p:cNvSpPr>
            <a:spLocks noGrp="1"/>
          </p:cNvSpPr>
          <p:nvPr>
            <p:ph idx="1"/>
          </p:nvPr>
        </p:nvSpPr>
        <p:spPr/>
        <p:txBody>
          <a:bodyPr/>
          <a:lstStyle/>
          <a:p>
            <a:endParaRPr lang="en-US" sz="1000" dirty="0"/>
          </a:p>
          <a:p>
            <a:r>
              <a:rPr lang="en-US" dirty="0"/>
              <a:t>Billion Prices Project</a:t>
            </a:r>
          </a:p>
          <a:p>
            <a:pPr lvl="1"/>
            <a:r>
              <a:rPr lang="en-US" dirty="0"/>
              <a:t>Extremely timely</a:t>
            </a:r>
          </a:p>
          <a:p>
            <a:pPr lvl="1"/>
            <a:r>
              <a:rPr lang="en-US" dirty="0"/>
              <a:t>Vast amounts </a:t>
            </a:r>
            <a:r>
              <a:rPr lang="en-US" dirty="0" smtClean="0"/>
              <a:t>of web-scraped prices</a:t>
            </a:r>
          </a:p>
          <a:p>
            <a:pPr lvl="1"/>
            <a:endParaRPr lang="en-US" sz="2000" dirty="0"/>
          </a:p>
          <a:p>
            <a:r>
              <a:rPr lang="en-US" dirty="0"/>
              <a:t>Consumer Price Index</a:t>
            </a:r>
          </a:p>
          <a:p>
            <a:pPr lvl="1"/>
            <a:r>
              <a:rPr lang="en-US" dirty="0"/>
              <a:t>Representative bundle</a:t>
            </a:r>
          </a:p>
          <a:p>
            <a:pPr lvl="1"/>
            <a:r>
              <a:rPr lang="en-US" dirty="0"/>
              <a:t>Public sampling weights</a:t>
            </a:r>
          </a:p>
          <a:p>
            <a:pPr lvl="1"/>
            <a:r>
              <a:rPr lang="en-US" dirty="0"/>
              <a:t>Known statistical properties</a:t>
            </a:r>
          </a:p>
        </p:txBody>
      </p:sp>
      <p:sp>
        <p:nvSpPr>
          <p:cNvPr id="2" name="Slide Number Placeholder 1"/>
          <p:cNvSpPr>
            <a:spLocks noGrp="1"/>
          </p:cNvSpPr>
          <p:nvPr>
            <p:ph type="sldNum" sz="quarter" idx="12"/>
          </p:nvPr>
        </p:nvSpPr>
        <p:spPr/>
        <p:txBody>
          <a:bodyPr/>
          <a:lstStyle/>
          <a:p>
            <a:fld id="{3BF8234B-5D70-4BB5-A2B9-907672534964}" type="slidenum">
              <a:rPr lang="en-US" smtClean="0"/>
              <a:pPr/>
              <a:t>7</a:t>
            </a:fld>
            <a:endParaRPr lang="en-US" dirty="0"/>
          </a:p>
        </p:txBody>
      </p:sp>
      <p:pic>
        <p:nvPicPr>
          <p:cNvPr id="5" name="Picture 4"/>
          <p:cNvPicPr>
            <a:picLocks noChangeAspect="1"/>
          </p:cNvPicPr>
          <p:nvPr/>
        </p:nvPicPr>
        <p:blipFill>
          <a:blip r:embed="rId3"/>
          <a:stretch>
            <a:fillRect/>
          </a:stretch>
        </p:blipFill>
        <p:spPr>
          <a:xfrm>
            <a:off x="7158659" y="1981200"/>
            <a:ext cx="3814141" cy="1143000"/>
          </a:xfrm>
          <a:prstGeom prst="rect">
            <a:avLst/>
          </a:prstGeom>
        </p:spPr>
      </p:pic>
      <p:pic>
        <p:nvPicPr>
          <p:cNvPr id="6" name="Picture 5"/>
          <p:cNvPicPr>
            <a:picLocks noChangeAspect="1"/>
          </p:cNvPicPr>
          <p:nvPr/>
        </p:nvPicPr>
        <p:blipFill>
          <a:blip r:embed="rId4"/>
          <a:stretch>
            <a:fillRect/>
          </a:stretch>
        </p:blipFill>
        <p:spPr>
          <a:xfrm>
            <a:off x="6429180" y="4038601"/>
            <a:ext cx="4575635" cy="1523999"/>
          </a:xfrm>
          <a:prstGeom prst="rect">
            <a:avLst/>
          </a:prstGeom>
          <a:ln>
            <a:solidFill>
              <a:schemeClr val="accent1"/>
            </a:solidFill>
          </a:ln>
        </p:spPr>
      </p:pic>
    </p:spTree>
    <p:extLst>
      <p:ext uri="{BB962C8B-B14F-4D97-AF65-F5344CB8AC3E}">
        <p14:creationId xmlns:p14="http://schemas.microsoft.com/office/powerpoint/2010/main" val="59430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BPP </a:t>
            </a:r>
            <a:r>
              <a:rPr lang="en-US" b="1" i="1" dirty="0"/>
              <a:t>and</a:t>
            </a:r>
            <a:r>
              <a:rPr lang="en-US" b="1" dirty="0"/>
              <a:t> </a:t>
            </a:r>
            <a:r>
              <a:rPr lang="en-US" b="1" dirty="0" smtClean="0"/>
              <a:t>CPI</a:t>
            </a:r>
            <a:endParaRPr lang="en-US" b="1" dirty="0"/>
          </a:p>
        </p:txBody>
      </p:sp>
      <p:sp>
        <p:nvSpPr>
          <p:cNvPr id="4" name="Content Placeholder 3"/>
          <p:cNvSpPr>
            <a:spLocks noGrp="1"/>
          </p:cNvSpPr>
          <p:nvPr>
            <p:ph idx="1"/>
          </p:nvPr>
        </p:nvSpPr>
        <p:spPr>
          <a:xfrm>
            <a:off x="609600" y="1447800"/>
            <a:ext cx="10972800" cy="4525963"/>
          </a:xfrm>
        </p:spPr>
        <p:txBody>
          <a:bodyPr/>
          <a:lstStyle/>
          <a:p>
            <a:r>
              <a:rPr lang="en-US" dirty="0"/>
              <a:t>Not “or”, but “and”</a:t>
            </a:r>
          </a:p>
          <a:p>
            <a:pPr lvl="1"/>
            <a:r>
              <a:rPr lang="en-US" dirty="0"/>
              <a:t>Government and </a:t>
            </a:r>
            <a:r>
              <a:rPr lang="en-US" dirty="0" smtClean="0"/>
              <a:t>private </a:t>
            </a:r>
            <a:r>
              <a:rPr lang="en-US" dirty="0"/>
              <a:t>initiatives are complementary, not competitive</a:t>
            </a:r>
          </a:p>
        </p:txBody>
      </p:sp>
      <p:sp>
        <p:nvSpPr>
          <p:cNvPr id="2" name="Slide Number Placeholder 1"/>
          <p:cNvSpPr>
            <a:spLocks noGrp="1"/>
          </p:cNvSpPr>
          <p:nvPr>
            <p:ph type="sldNum" sz="quarter" idx="12"/>
          </p:nvPr>
        </p:nvSpPr>
        <p:spPr/>
        <p:txBody>
          <a:bodyPr/>
          <a:lstStyle/>
          <a:p>
            <a:fld id="{3BF8234B-5D70-4BB5-A2B9-907672534964}" type="slidenum">
              <a:rPr lang="en-US" smtClean="0"/>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51865342"/>
              </p:ext>
            </p:extLst>
          </p:nvPr>
        </p:nvGraphicFramePr>
        <p:xfrm>
          <a:off x="990600" y="3048000"/>
          <a:ext cx="8839200" cy="2785680"/>
        </p:xfrm>
        <a:graphic>
          <a:graphicData uri="http://schemas.openxmlformats.org/drawingml/2006/table">
            <a:tbl>
              <a:tblPr firstRow="1" bandRow="1">
                <a:tableStyleId>{5C22544A-7EE6-4342-B048-85BDC9FD1C3A}</a:tableStyleId>
              </a:tblPr>
              <a:tblGrid>
                <a:gridCol w="4753155">
                  <a:extLst>
                    <a:ext uri="{9D8B030D-6E8A-4147-A177-3AD203B41FA5}">
                      <a16:colId xmlns:a16="http://schemas.microsoft.com/office/drawing/2014/main" val="20000"/>
                    </a:ext>
                  </a:extLst>
                </a:gridCol>
                <a:gridCol w="4086045">
                  <a:extLst>
                    <a:ext uri="{9D8B030D-6E8A-4147-A177-3AD203B41FA5}">
                      <a16:colId xmlns:a16="http://schemas.microsoft.com/office/drawing/2014/main" val="20001"/>
                    </a:ext>
                  </a:extLst>
                </a:gridCol>
              </a:tblGrid>
              <a:tr h="414720">
                <a:tc>
                  <a:txBody>
                    <a:bodyPr/>
                    <a:lstStyle/>
                    <a:p>
                      <a:pPr algn="ctr"/>
                      <a:r>
                        <a:rPr lang="en-US" sz="2400" dirty="0" smtClean="0"/>
                        <a:t>Official</a:t>
                      </a:r>
                      <a:endParaRPr lang="en-US" sz="2400" dirty="0"/>
                    </a:p>
                  </a:txBody>
                  <a:tcPr/>
                </a:tc>
                <a:tc>
                  <a:txBody>
                    <a:bodyPr/>
                    <a:lstStyle/>
                    <a:p>
                      <a:pPr marL="0" indent="0" algn="ctr">
                        <a:buFont typeface="Arial" panose="020B0604020202020204" pitchFamily="34" charset="0"/>
                        <a:buNone/>
                      </a:pPr>
                      <a:r>
                        <a:rPr lang="en-US" sz="2400" dirty="0" smtClean="0"/>
                        <a:t>Private sector</a:t>
                      </a:r>
                      <a:endParaRPr lang="en-US" sz="2400" dirty="0"/>
                    </a:p>
                  </a:txBody>
                  <a:tcPr/>
                </a:tc>
                <a:extLst>
                  <a:ext uri="{0D108BD9-81ED-4DB2-BD59-A6C34878D82A}">
                    <a16:rowId xmlns:a16="http://schemas.microsoft.com/office/drawing/2014/main" val="10000"/>
                  </a:ext>
                </a:extLst>
              </a:tr>
              <a:tr h="2328480">
                <a:tc>
                  <a:txBody>
                    <a:bodyPr/>
                    <a:lstStyle/>
                    <a:p>
                      <a:pPr marL="574675" lvl="1" indent="-342900">
                        <a:buFont typeface="Arial" panose="020B0604020202020204" pitchFamily="34" charset="0"/>
                        <a:buChar char="•"/>
                      </a:pPr>
                      <a:r>
                        <a:rPr lang="en-US" sz="2400" dirty="0"/>
                        <a:t>Transparent methods</a:t>
                      </a:r>
                    </a:p>
                    <a:p>
                      <a:pPr marL="574675" lvl="1" indent="-342900">
                        <a:buFont typeface="Arial" panose="020B0604020202020204" pitchFamily="34" charset="0"/>
                        <a:buChar char="•"/>
                      </a:pPr>
                      <a:r>
                        <a:rPr lang="en-US" sz="2400" dirty="0"/>
                        <a:t>Access to comprehensive and sensitive data</a:t>
                      </a:r>
                    </a:p>
                    <a:p>
                      <a:pPr marL="574675" lvl="1" indent="-342900">
                        <a:buFont typeface="Arial" panose="020B0604020202020204" pitchFamily="34" charset="0"/>
                        <a:buChar char="•"/>
                      </a:pPr>
                      <a:r>
                        <a:rPr lang="en-US" sz="2400" dirty="0"/>
                        <a:t>High survey</a:t>
                      </a:r>
                      <a:r>
                        <a:rPr lang="en-US" sz="2400" baseline="0" dirty="0"/>
                        <a:t> </a:t>
                      </a:r>
                      <a:r>
                        <a:rPr lang="en-US" sz="2400" dirty="0"/>
                        <a:t>response rates</a:t>
                      </a:r>
                    </a:p>
                    <a:p>
                      <a:pPr marL="574675" lvl="1" indent="-342900">
                        <a:buFont typeface="Arial" panose="020B0604020202020204" pitchFamily="34" charset="0"/>
                        <a:buChar char="•"/>
                      </a:pPr>
                      <a:r>
                        <a:rPr lang="en-US" sz="2400" dirty="0"/>
                        <a:t>Objective</a:t>
                      </a:r>
                    </a:p>
                    <a:p>
                      <a:pPr marL="574675" lvl="1" indent="-342900">
                        <a:buFont typeface="Arial" panose="020B0604020202020204" pitchFamily="34" charset="0"/>
                        <a:buChar char="•"/>
                      </a:pPr>
                      <a:r>
                        <a:rPr lang="en-US" sz="2400" dirty="0"/>
                        <a:t>Public products</a:t>
                      </a:r>
                    </a:p>
                  </a:txBody>
                  <a:tcPr/>
                </a:tc>
                <a:tc>
                  <a:txBody>
                    <a:bodyPr/>
                    <a:lstStyle/>
                    <a:p>
                      <a:pPr marL="800100" lvl="1" indent="-342900">
                        <a:buFont typeface="Arial" panose="020B0604020202020204" pitchFamily="34" charset="0"/>
                        <a:buChar char="•"/>
                      </a:pPr>
                      <a:r>
                        <a:rPr lang="en-US" sz="2400" dirty="0"/>
                        <a:t>Speedy production</a:t>
                      </a:r>
                    </a:p>
                    <a:p>
                      <a:pPr marL="800100" lvl="1" indent="-342900">
                        <a:buFont typeface="Arial" panose="020B0604020202020204" pitchFamily="34" charset="0"/>
                        <a:buChar char="•"/>
                      </a:pPr>
                      <a:r>
                        <a:rPr lang="en-US" sz="2400" dirty="0"/>
                        <a:t>Rapid innovation</a:t>
                      </a:r>
                    </a:p>
                    <a:p>
                      <a:pPr marL="800100" lvl="1" indent="-342900">
                        <a:buFont typeface="Arial" panose="020B0604020202020204" pitchFamily="34" charset="0"/>
                        <a:buChar char="•"/>
                      </a:pPr>
                      <a:r>
                        <a:rPr lang="en-US" sz="2400" dirty="0"/>
                        <a:t>Access to </a:t>
                      </a:r>
                      <a:r>
                        <a:rPr lang="en-US" sz="2400" dirty="0" smtClean="0"/>
                        <a:t>transactional </a:t>
                      </a:r>
                      <a:r>
                        <a:rPr lang="en-US" sz="2400" dirty="0"/>
                        <a:t>data</a:t>
                      </a:r>
                    </a:p>
                    <a:p>
                      <a:pPr marL="800100" lvl="1" indent="-342900">
                        <a:buFont typeface="Arial" panose="020B0604020202020204" pitchFamily="34" charset="0"/>
                        <a:buChar char="•"/>
                      </a:pPr>
                      <a:r>
                        <a:rPr lang="en-US" sz="2400" dirty="0"/>
                        <a:t>Tailored to</a:t>
                      </a:r>
                      <a:r>
                        <a:rPr lang="en-US" sz="2400" baseline="0" dirty="0"/>
                        <a:t> special </a:t>
                      </a:r>
                      <a:r>
                        <a:rPr lang="en-US" sz="2400" baseline="0" dirty="0" smtClean="0"/>
                        <a:t>needs</a:t>
                      </a:r>
                      <a:endParaRPr lang="en-US"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3409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D27D-38DE-459B-9E2F-21A63942B537}"/>
              </a:ext>
            </a:extLst>
          </p:cNvPr>
          <p:cNvSpPr>
            <a:spLocks noGrp="1"/>
          </p:cNvSpPr>
          <p:nvPr>
            <p:ph type="title"/>
          </p:nvPr>
        </p:nvSpPr>
        <p:spPr/>
        <p:txBody>
          <a:bodyPr>
            <a:normAutofit/>
          </a:bodyPr>
          <a:lstStyle/>
          <a:p>
            <a:r>
              <a:rPr lang="en-US" b="1" dirty="0"/>
              <a:t>Source of observations </a:t>
            </a:r>
            <a:endParaRPr lang="en-US" dirty="0"/>
          </a:p>
        </p:txBody>
      </p:sp>
      <p:sp>
        <p:nvSpPr>
          <p:cNvPr id="6" name="Text Placeholder 5">
            <a:extLst>
              <a:ext uri="{FF2B5EF4-FFF2-40B4-BE49-F238E27FC236}">
                <a16:creationId xmlns:a16="http://schemas.microsoft.com/office/drawing/2014/main" id="{6ABFCE21-8A88-49B9-A50A-E033635D4265}"/>
              </a:ext>
            </a:extLst>
          </p:cNvPr>
          <p:cNvSpPr>
            <a:spLocks noGrp="1"/>
          </p:cNvSpPr>
          <p:nvPr>
            <p:ph type="body" idx="1"/>
          </p:nvPr>
        </p:nvSpPr>
        <p:spPr/>
        <p:txBody>
          <a:bodyPr/>
          <a:lstStyle/>
          <a:p>
            <a:r>
              <a:rPr lang="en-US" dirty="0"/>
              <a:t>Official statistics</a:t>
            </a:r>
          </a:p>
        </p:txBody>
      </p:sp>
      <p:sp>
        <p:nvSpPr>
          <p:cNvPr id="7" name="Content Placeholder 6">
            <a:extLst>
              <a:ext uri="{FF2B5EF4-FFF2-40B4-BE49-F238E27FC236}">
                <a16:creationId xmlns:a16="http://schemas.microsoft.com/office/drawing/2014/main" id="{256425B3-418F-40BD-BFC5-EDE1C5EFBB1C}"/>
              </a:ext>
            </a:extLst>
          </p:cNvPr>
          <p:cNvSpPr>
            <a:spLocks noGrp="1"/>
          </p:cNvSpPr>
          <p:nvPr>
            <p:ph sz="half" idx="2"/>
          </p:nvPr>
        </p:nvSpPr>
        <p:spPr/>
        <p:txBody>
          <a:bodyPr/>
          <a:lstStyle/>
          <a:p>
            <a:r>
              <a:rPr lang="en-US" dirty="0"/>
              <a:t>Census or representative samples from a gold standard universe</a:t>
            </a:r>
          </a:p>
        </p:txBody>
      </p:sp>
      <p:sp>
        <p:nvSpPr>
          <p:cNvPr id="8" name="Text Placeholder 7">
            <a:extLst>
              <a:ext uri="{FF2B5EF4-FFF2-40B4-BE49-F238E27FC236}">
                <a16:creationId xmlns:a16="http://schemas.microsoft.com/office/drawing/2014/main" id="{D214BAB8-1329-4CBF-9DF6-6517BC2D45AD}"/>
              </a:ext>
            </a:extLst>
          </p:cNvPr>
          <p:cNvSpPr>
            <a:spLocks noGrp="1"/>
          </p:cNvSpPr>
          <p:nvPr>
            <p:ph type="body" sz="quarter" idx="3"/>
          </p:nvPr>
        </p:nvSpPr>
        <p:spPr/>
        <p:txBody>
          <a:bodyPr/>
          <a:lstStyle/>
          <a:p>
            <a:r>
              <a:rPr lang="en-US" dirty="0"/>
              <a:t>Private sector statistics</a:t>
            </a:r>
          </a:p>
        </p:txBody>
      </p:sp>
      <p:sp>
        <p:nvSpPr>
          <p:cNvPr id="9" name="Content Placeholder 8">
            <a:extLst>
              <a:ext uri="{FF2B5EF4-FFF2-40B4-BE49-F238E27FC236}">
                <a16:creationId xmlns:a16="http://schemas.microsoft.com/office/drawing/2014/main" id="{AB3CDBE2-AAE8-4563-A21D-A8A411EFBAA0}"/>
              </a:ext>
            </a:extLst>
          </p:cNvPr>
          <p:cNvSpPr>
            <a:spLocks noGrp="1"/>
          </p:cNvSpPr>
          <p:nvPr>
            <p:ph sz="quarter" idx="4"/>
          </p:nvPr>
        </p:nvSpPr>
        <p:spPr/>
        <p:txBody>
          <a:bodyPr/>
          <a:lstStyle/>
          <a:p>
            <a:r>
              <a:rPr lang="en-US" dirty="0"/>
              <a:t>Large datasets for certain sectors, activities, or populations</a:t>
            </a:r>
          </a:p>
        </p:txBody>
      </p:sp>
      <p:pic>
        <p:nvPicPr>
          <p:cNvPr id="4" name="Picture 3">
            <a:extLst>
              <a:ext uri="{FF2B5EF4-FFF2-40B4-BE49-F238E27FC236}">
                <a16:creationId xmlns:a16="http://schemas.microsoft.com/office/drawing/2014/main" id="{47788B20-620C-42F2-8346-977F3A7B46B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733800" y="3204176"/>
            <a:ext cx="4167202" cy="3670300"/>
          </a:xfrm>
          <a:prstGeom prst="rect">
            <a:avLst/>
          </a:prstGeom>
        </p:spPr>
      </p:pic>
    </p:spTree>
    <p:extLst>
      <p:ext uri="{BB962C8B-B14F-4D97-AF65-F5344CB8AC3E}">
        <p14:creationId xmlns:p14="http://schemas.microsoft.com/office/powerpoint/2010/main" val="2688047222"/>
      </p:ext>
    </p:extLst>
  </p:cSld>
  <p:clrMapOvr>
    <a:masterClrMapping/>
  </p:clrMapOvr>
</p:sld>
</file>

<file path=ppt/theme/theme1.xml><?xml version="1.0" encoding="utf-8"?>
<a:theme xmlns:a="http://schemas.openxmlformats.org/drawingml/2006/main" name="BLS White CONTENT slides">
  <a:themeElements>
    <a:clrScheme name="Custom 2">
      <a:dk1>
        <a:srgbClr val="002060"/>
      </a:dk1>
      <a:lt1>
        <a:sysClr val="window" lastClr="FFFFFF"/>
      </a:lt1>
      <a:dk2>
        <a:srgbClr val="002060"/>
      </a:dk2>
      <a:lt2>
        <a:srgbClr val="FFFFFF"/>
      </a:lt2>
      <a:accent1>
        <a:srgbClr val="3E3F67"/>
      </a:accent1>
      <a:accent2>
        <a:srgbClr val="FFC000"/>
      </a:accent2>
      <a:accent3>
        <a:srgbClr val="C00000"/>
      </a:accent3>
      <a:accent4>
        <a:srgbClr val="00B0F0"/>
      </a:accent4>
      <a:accent5>
        <a:srgbClr val="92D050"/>
      </a:accent5>
      <a:accent6>
        <a:srgbClr val="244448"/>
      </a:accent6>
      <a:hlink>
        <a:srgbClr val="002060"/>
      </a:hlink>
      <a:folHlink>
        <a:srgbClr val="7030A0"/>
      </a:folHlink>
    </a:clrScheme>
    <a:fontScheme name="BLS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3600" b="0" i="0" u="none" strike="noStrike" kern="1200" cap="none" spc="0" normalizeH="0" baseline="0" noProof="0" dirty="0" smtClean="0">
            <a:ln>
              <a:noFill/>
            </a:ln>
            <a:solidFill>
              <a:schemeClr val="bg1"/>
            </a:solidFill>
            <a:effectLst/>
            <a:uLnTx/>
            <a:uFillTx/>
            <a:latin typeface="Tahoma" pitchFamily="34" charset="0"/>
            <a:ea typeface="+mj-ea"/>
            <a:cs typeface="Tahoma" pitchFamily="34" charset="0"/>
          </a:defRPr>
        </a:defPPr>
      </a:lstStyle>
    </a:txDef>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S CORE slides (use w/ either White or Blue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White07_BLS_Template</Template>
  <TotalTime>0</TotalTime>
  <Words>3228</Words>
  <Application>Microsoft Office PowerPoint</Application>
  <PresentationFormat>Widescreen</PresentationFormat>
  <Paragraphs>592</Paragraphs>
  <Slides>31</Slides>
  <Notes>31</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31</vt:i4>
      </vt:variant>
    </vt:vector>
  </HeadingPairs>
  <TitlesOfParts>
    <vt:vector size="50" baseType="lpstr">
      <vt:lpstr>Arial</vt:lpstr>
      <vt:lpstr>AvantGarde</vt:lpstr>
      <vt:lpstr>Bookman</vt:lpstr>
      <vt:lpstr>Calibri</vt:lpstr>
      <vt:lpstr>Tahoma</vt:lpstr>
      <vt:lpstr>Verdana</vt:lpstr>
      <vt:lpstr>Wingdings</vt:lpstr>
      <vt:lpstr>Wingdings 3</vt:lpstr>
      <vt:lpstr>BLS White CONTENT slides</vt:lpstr>
      <vt:lpstr>BLS CORE slides (use w/ either White or Blue CONTENT Slides)</vt:lpstr>
      <vt:lpstr>7_Custom Design</vt:lpstr>
      <vt:lpstr>4_Custom Design</vt:lpstr>
      <vt:lpstr>5_Custom Design</vt:lpstr>
      <vt:lpstr>6_Custom Design</vt:lpstr>
      <vt:lpstr>Custom Design</vt:lpstr>
      <vt:lpstr>3_Custom Design</vt:lpstr>
      <vt:lpstr>2_Custom Design</vt:lpstr>
      <vt:lpstr>8_Custom Design</vt:lpstr>
      <vt:lpstr>1_Custom Design</vt:lpstr>
      <vt:lpstr>Will Big Data Kill Off Official Statistics?</vt:lpstr>
      <vt:lpstr>Questions from legislators and the media</vt:lpstr>
      <vt:lpstr>Agenda</vt:lpstr>
      <vt:lpstr>Current context</vt:lpstr>
      <vt:lpstr>Industry data science priorities</vt:lpstr>
      <vt:lpstr>Government statistics priorities</vt:lpstr>
      <vt:lpstr>Example:  BPP or CPI?</vt:lpstr>
      <vt:lpstr>BPP and CPI</vt:lpstr>
      <vt:lpstr>Source of observations </vt:lpstr>
      <vt:lpstr>Sampling and estimation methods and transparency</vt:lpstr>
      <vt:lpstr>Variables measured</vt:lpstr>
      <vt:lpstr>Output purpose and access</vt:lpstr>
      <vt:lpstr>Historical consistency; speed of innovation and production</vt:lpstr>
      <vt:lpstr>Respondent protections and burden</vt:lpstr>
      <vt:lpstr>Relative positions on key continuums (trade-offs) reflect differences in mission</vt:lpstr>
      <vt:lpstr>Complements (symbionts), not substitutes!</vt:lpstr>
      <vt:lpstr>Outlook for public and private statistics</vt:lpstr>
      <vt:lpstr>How private sector data scientists can help the statistical agencies that support them</vt:lpstr>
      <vt:lpstr>PowerPoint Presentation</vt:lpstr>
      <vt:lpstr>Government statistics: Headlined, not sidelined</vt:lpstr>
      <vt:lpstr>Big Data challenges</vt:lpstr>
      <vt:lpstr>Challenges for BLS</vt:lpstr>
      <vt:lpstr>Big Data challenges</vt:lpstr>
      <vt:lpstr>1. Data quality</vt:lpstr>
      <vt:lpstr>2. Access</vt:lpstr>
      <vt:lpstr>3. Respondent protection</vt:lpstr>
      <vt:lpstr>4. Operations</vt:lpstr>
      <vt:lpstr>5. Comparability across strategies and sources</vt:lpstr>
      <vt:lpstr>6. Mission compatibility</vt:lpstr>
      <vt:lpstr>Barriers to administrative data- sharing within the government</vt:lpstr>
      <vt:lpstr>How BLS already uses  Big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2014-05-21T15:03:45Z</dcterms:created>
  <dcterms:modified xsi:type="dcterms:W3CDTF">2019-06-12T02:33:42Z</dcterms:modified>
  <cp:contentStatus/>
</cp:coreProperties>
</file>