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6" r:id="rId4"/>
    <p:sldId id="268" r:id="rId5"/>
    <p:sldId id="258" r:id="rId6"/>
    <p:sldId id="259" r:id="rId7"/>
    <p:sldId id="261" r:id="rId8"/>
    <p:sldId id="262" r:id="rId9"/>
    <p:sldId id="263" r:id="rId10"/>
    <p:sldId id="264" r:id="rId11"/>
    <p:sldId id="284" r:id="rId12"/>
    <p:sldId id="265" r:id="rId13"/>
    <p:sldId id="270" r:id="rId14"/>
    <p:sldId id="271" r:id="rId15"/>
    <p:sldId id="272" r:id="rId16"/>
    <p:sldId id="273" r:id="rId17"/>
    <p:sldId id="278" r:id="rId18"/>
    <p:sldId id="279" r:id="rId19"/>
    <p:sldId id="280" r:id="rId20"/>
    <p:sldId id="282" r:id="rId21"/>
    <p:sldId id="283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5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6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1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8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AEE0EB-800B-4AE9-B27B-7C0F69D18DAF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59A294-0F80-4B2E-BB75-3A945D56A06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27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7.e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e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9.png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D465-09E8-4D4A-A5B7-7DC6F477D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573890"/>
            <a:ext cx="10058400" cy="3566160"/>
          </a:xfrm>
        </p:spPr>
        <p:txBody>
          <a:bodyPr/>
          <a:lstStyle/>
          <a:p>
            <a:r>
              <a:rPr lang="en-US" dirty="0"/>
              <a:t>Generalized Linear Models with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178446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88EF-E102-490F-B049-82A59214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C398-48AA-4D8B-A87C-56BF6BE5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For LASSO regression, instead of minimizing just the sum of squared residuals, we add a penalty term, which encourages smaller values for the beta coefficients.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This is equivalent to minimizing the original sum of squared residuals, but under a constraint, where </a:t>
            </a:r>
            <a:r>
              <a:rPr lang="en-US" sz="2200" i="1" dirty="0"/>
              <a:t>t</a:t>
            </a:r>
            <a:r>
              <a:rPr lang="en-US" sz="2200" dirty="0"/>
              <a:t> is an input parameter that determines the level of regularization.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Ridge regression works in a similar way, but the penalty term is </a:t>
            </a:r>
            <a:r>
              <a:rPr lang="en-US" sz="2200" i="1" dirty="0"/>
              <a:t>squared</a:t>
            </a:r>
            <a:r>
              <a:rPr lang="en-US" sz="2200" dirty="0"/>
              <a:t> and not linear.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877B4-1933-4C00-8DF4-6271D481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2583315"/>
            <a:ext cx="2533650" cy="88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102E6-BE6C-4F38-98AD-2284D3528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2583315"/>
            <a:ext cx="3105150" cy="8858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65C8A0-F883-4081-81D2-CDA6FFA4E5E6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933825" y="3026228"/>
            <a:ext cx="1200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C536C5F-17A7-44B1-9846-42330E102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511" y="4309403"/>
            <a:ext cx="1190625" cy="80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F6213-FC1F-4DF0-8343-A6B2E916B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4271304"/>
            <a:ext cx="253365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31F626-D67F-4E65-80A3-EAE10590ECCA}"/>
              </a:ext>
            </a:extLst>
          </p:cNvPr>
          <p:cNvSpPr txBox="1"/>
          <p:nvPr/>
        </p:nvSpPr>
        <p:spPr>
          <a:xfrm>
            <a:off x="3877430" y="4507777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</a:t>
            </a:r>
          </a:p>
        </p:txBody>
      </p:sp>
    </p:spTree>
    <p:extLst>
      <p:ext uri="{BB962C8B-B14F-4D97-AF65-F5344CB8AC3E}">
        <p14:creationId xmlns:p14="http://schemas.microsoft.com/office/powerpoint/2010/main" val="224895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81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88F3-6B73-4252-8D78-4B1B5DB2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Net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95D39-E7CD-4DD5-87BE-267ED9116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9214" y="1824210"/>
                <a:ext cx="10197757" cy="4023360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 In LASSO regression, many coefficients get set to zero and therefore are thrown out.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 In ridge regression, coefficients generally do not get set to zero due to the quadratic penalty term, but tend to have a smaller overall magnitude.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 The elastic net combines both the LASSO and ridge into one generalized equation, providing a balance between choosing parameters and keeping parameters small.</a:t>
                </a:r>
                <a:br>
                  <a:rPr lang="en-US" sz="2200" dirty="0"/>
                </a:br>
                <a:br>
                  <a:rPr lang="en-US" sz="2200" dirty="0"/>
                </a:br>
                <a:br>
                  <a:rPr lang="en-US" sz="2200" dirty="0"/>
                </a:br>
                <a:endParaRPr lang="en-US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, only the L1 penalty is in effect, which is LASSO regression.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, only the L2 penalty is in effect, which is ridge regression.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But when both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Cambria Math" panose="02040503050406030204" pitchFamily="18" charset="0"/>
                  </a:rPr>
                  <a:t>, both penalties provide a combined effect.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F95D39-E7CD-4DD5-87BE-267ED9116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9214" y="1824210"/>
                <a:ext cx="10197757" cy="4023360"/>
              </a:xfrm>
              <a:blipFill rotWithShape="1">
                <a:blip r:embed="rId3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04AFA21-7560-42EF-999B-780AE0FD2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80" y="3890072"/>
            <a:ext cx="4648200" cy="6953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94197"/>
              </p:ext>
            </p:extLst>
          </p:nvPr>
        </p:nvGraphicFramePr>
        <p:xfrm>
          <a:off x="6038850" y="3344863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44863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732401"/>
              </p:ext>
            </p:extLst>
          </p:nvPr>
        </p:nvGraphicFramePr>
        <p:xfrm>
          <a:off x="959704" y="4695044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7" imgW="241300" imgH="241300" progId="Equation.3">
                  <p:embed/>
                </p:oleObj>
              </mc:Choice>
              <mc:Fallback>
                <p:oleObj name="Equation" r:id="rId7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9704" y="4695044"/>
                        <a:ext cx="2413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898689"/>
              </p:ext>
            </p:extLst>
          </p:nvPr>
        </p:nvGraphicFramePr>
        <p:xfrm>
          <a:off x="998344" y="5071710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9" imgW="228600" imgH="241300" progId="Equation.3">
                  <p:embed/>
                </p:oleObj>
              </mc:Choice>
              <mc:Fallback>
                <p:oleObj name="Equation" r:id="rId9" imgW="22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8344" y="5071710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939785"/>
              </p:ext>
            </p:extLst>
          </p:nvPr>
        </p:nvGraphicFramePr>
        <p:xfrm>
          <a:off x="783841" y="5446437"/>
          <a:ext cx="571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11" imgW="571500" imgH="266700" progId="Equation.3">
                  <p:embed/>
                </p:oleObj>
              </mc:Choice>
              <mc:Fallback>
                <p:oleObj name="Equation" r:id="rId11" imgW="571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3841" y="5446437"/>
                        <a:ext cx="571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150520"/>
            <a:ext cx="10972800" cy="653093"/>
          </a:xfrm>
        </p:spPr>
        <p:txBody>
          <a:bodyPr/>
          <a:lstStyle/>
          <a:p>
            <a:pPr>
              <a:spcBef>
                <a:spcPts val="533"/>
              </a:spcBef>
            </a:pPr>
            <a:r>
              <a:rPr lang="en-US" sz="3700" dirty="0"/>
              <a:t>GLM Models with Regularization (Gaussian and Binomial)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A2379-3CC9-D94D-92C2-BF37B33B1B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6264" y="1134185"/>
            <a:ext cx="4647259" cy="69614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21917" tIns="121917" rIns="121917" bIns="121917" rtlCol="0" anchor="t">
            <a:prstTxWarp prst="textNoShape">
              <a:avLst/>
            </a:prstTxWarp>
            <a:noAutofit/>
          </a:bodyPr>
          <a:lstStyle/>
          <a:p>
            <a:pPr algn="ctr"/>
            <a:r>
              <a:rPr lang="en-US" kern="0" dirty="0"/>
              <a:t>Generalized Linear Model</a:t>
            </a:r>
          </a:p>
        </p:txBody>
      </p:sp>
      <p:sp>
        <p:nvSpPr>
          <p:cNvPr id="6" name="Content Placeholder 15"/>
          <p:cNvSpPr txBox="1">
            <a:spLocks/>
          </p:cNvSpPr>
          <p:nvPr/>
        </p:nvSpPr>
        <p:spPr>
          <a:xfrm>
            <a:off x="7715522" y="2677709"/>
            <a:ext cx="2389481" cy="122225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21917" tIns="121917" rIns="121917" bIns="121917" rtlCol="0" anchor="t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kern="0">
                <a:solidFill>
                  <a:srgbClr val="3C3C3B"/>
                </a:solidFill>
              </a:rPr>
              <a:t>Logistic Regression</a:t>
            </a:r>
          </a:p>
          <a:p>
            <a:pPr marL="0" indent="0" algn="ctr">
              <a:buNone/>
            </a:pPr>
            <a:r>
              <a:rPr lang="en-US" sz="2100" kern="0">
                <a:solidFill>
                  <a:srgbClr val="3C3C3B"/>
                </a:solidFill>
              </a:rPr>
              <a:t>Binomial</a:t>
            </a:r>
            <a:endParaRPr lang="en-US" sz="2100" kern="0" dirty="0">
              <a:solidFill>
                <a:srgbClr val="3C3C3B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04437"/>
              </p:ext>
            </p:extLst>
          </p:nvPr>
        </p:nvGraphicFramePr>
        <p:xfrm>
          <a:off x="432544" y="5194422"/>
          <a:ext cx="1659467" cy="8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name="Equation" r:id="rId3" imgW="1244600" imgH="660400" progId="Equation.3">
                  <p:embed/>
                </p:oleObj>
              </mc:Choice>
              <mc:Fallback>
                <p:oleObj name="Equation" r:id="rId3" imgW="12446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544" y="5194422"/>
                        <a:ext cx="1659467" cy="88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02222"/>
              </p:ext>
            </p:extLst>
          </p:nvPr>
        </p:nvGraphicFramePr>
        <p:xfrm>
          <a:off x="3141641" y="5195363"/>
          <a:ext cx="1659467" cy="8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name="Equation" r:id="rId5" imgW="1244600" imgH="660400" progId="Equation.3">
                  <p:embed/>
                </p:oleObj>
              </mc:Choice>
              <mc:Fallback>
                <p:oleObj name="Equation" r:id="rId5" imgW="12446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1641" y="5195363"/>
                        <a:ext cx="1659467" cy="88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827761" y="2714630"/>
            <a:ext cx="2087168" cy="112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21917" tIns="121917" rIns="121917" bIns="121917" rtlCol="0" anchor="t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kern="0" dirty="0">
                <a:solidFill>
                  <a:srgbClr val="3C3C3B"/>
                </a:solidFill>
              </a:rPr>
              <a:t>Linear Regression</a:t>
            </a:r>
          </a:p>
          <a:p>
            <a:pPr algn="ctr"/>
            <a:r>
              <a:rPr lang="en-US" sz="2100" kern="0" dirty="0">
                <a:solidFill>
                  <a:srgbClr val="3C3C3B"/>
                </a:solidFill>
              </a:rPr>
              <a:t>Gaussian</a:t>
            </a:r>
            <a:r>
              <a:rPr lang="en-US" sz="2100" kern="0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11" name="Elbow Connector 10"/>
          <p:cNvCxnSpPr/>
          <p:nvPr/>
        </p:nvCxnSpPr>
        <p:spPr>
          <a:xfrm rot="5400000">
            <a:off x="1389986" y="3899962"/>
            <a:ext cx="1189095" cy="1031055"/>
          </a:xfrm>
          <a:prstGeom prst="bentConnector3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5"/>
          <p:cNvSpPr txBox="1">
            <a:spLocks/>
          </p:cNvSpPr>
          <p:nvPr/>
        </p:nvSpPr>
        <p:spPr>
          <a:xfrm>
            <a:off x="223467" y="4988169"/>
            <a:ext cx="2148651" cy="122225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121917" tIns="121917" rIns="121917" bIns="12191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00" kern="0" dirty="0">
              <a:solidFill>
                <a:prstClr val="white"/>
              </a:solidFill>
            </a:endParaRPr>
          </a:p>
        </p:txBody>
      </p:sp>
      <p:cxnSp>
        <p:nvCxnSpPr>
          <p:cNvPr id="13" name="Elbow Connector 12"/>
          <p:cNvCxnSpPr>
            <a:endCxn id="14" idx="0"/>
          </p:cNvCxnSpPr>
          <p:nvPr/>
        </p:nvCxnSpPr>
        <p:spPr>
          <a:xfrm rot="16200000" flipH="1">
            <a:off x="3001121" y="3952057"/>
            <a:ext cx="1148412" cy="916280"/>
          </a:xfrm>
          <a:prstGeom prst="bentConnector3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5"/>
          <p:cNvSpPr txBox="1">
            <a:spLocks/>
          </p:cNvSpPr>
          <p:nvPr/>
        </p:nvSpPr>
        <p:spPr>
          <a:xfrm>
            <a:off x="3041926" y="4984405"/>
            <a:ext cx="1983079" cy="122225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121917" tIns="121917" rIns="121917" bIns="12191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00" kern="0" dirty="0">
              <a:solidFill>
                <a:prstClr val="white"/>
              </a:solidFill>
            </a:endParaRPr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6597927" y="4984406"/>
            <a:ext cx="2148651" cy="122225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121917" tIns="121917" rIns="121917" bIns="12191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00" kern="0" dirty="0">
              <a:solidFill>
                <a:prstClr val="white"/>
              </a:solidFill>
            </a:endParaRPr>
          </a:p>
        </p:txBody>
      </p:sp>
      <p:cxnSp>
        <p:nvCxnSpPr>
          <p:cNvPr id="16" name="Elbow Connector 15"/>
          <p:cNvCxnSpPr>
            <a:stCxn id="5" idx="2"/>
            <a:endCxn id="10" idx="3"/>
          </p:cNvCxnSpPr>
          <p:nvPr/>
        </p:nvCxnSpPr>
        <p:spPr>
          <a:xfrm rot="5400000">
            <a:off x="4183982" y="1561281"/>
            <a:ext cx="1446860" cy="1984965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6084457" y="1656253"/>
            <a:ext cx="1448741" cy="1796815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7565007" y="3933833"/>
            <a:ext cx="1087496" cy="1019761"/>
          </a:xfrm>
          <a:prstGeom prst="bentConnector3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9149805" y="4023555"/>
            <a:ext cx="1148412" cy="916280"/>
          </a:xfrm>
          <a:prstGeom prst="bentConnector3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5"/>
          <p:cNvSpPr txBox="1">
            <a:spLocks/>
          </p:cNvSpPr>
          <p:nvPr/>
        </p:nvSpPr>
        <p:spPr>
          <a:xfrm>
            <a:off x="9265868" y="5037087"/>
            <a:ext cx="2148651" cy="122225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121917" tIns="121917" rIns="121917" bIns="12191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00" kern="0" dirty="0">
              <a:solidFill>
                <a:prstClr val="white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87512"/>
              </p:ext>
            </p:extLst>
          </p:nvPr>
        </p:nvGraphicFramePr>
        <p:xfrm>
          <a:off x="6812411" y="5176548"/>
          <a:ext cx="1693333" cy="8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" name="Equation" r:id="rId7" imgW="1270000" imgH="660400" progId="Equation.3">
                  <p:embed/>
                </p:oleObj>
              </mc:Choice>
              <mc:Fallback>
                <p:oleObj name="Equation" r:id="rId7" imgW="12700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2411" y="5176548"/>
                        <a:ext cx="1693333" cy="88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72809"/>
              </p:ext>
            </p:extLst>
          </p:nvPr>
        </p:nvGraphicFramePr>
        <p:xfrm>
          <a:off x="9459657" y="5229230"/>
          <a:ext cx="1659467" cy="8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" name="Equation" r:id="rId9" imgW="1244600" imgH="660400" progId="Equation.3">
                  <p:embed/>
                </p:oleObj>
              </mc:Choice>
              <mc:Fallback>
                <p:oleObj name="Equation" r:id="rId9" imgW="12446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59657" y="5229230"/>
                        <a:ext cx="1659467" cy="88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40736"/>
              </p:ext>
            </p:extLst>
          </p:nvPr>
        </p:nvGraphicFramePr>
        <p:xfrm>
          <a:off x="430426" y="5172786"/>
          <a:ext cx="1693333" cy="8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Equation" r:id="rId10" imgW="1270000" imgH="660400" progId="Equation.3">
                  <p:embed/>
                </p:oleObj>
              </mc:Choice>
              <mc:Fallback>
                <p:oleObj name="Equation" r:id="rId10" imgW="12700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0426" y="5172786"/>
                        <a:ext cx="1693333" cy="88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888477"/>
              </p:ext>
            </p:extLst>
          </p:nvPr>
        </p:nvGraphicFramePr>
        <p:xfrm>
          <a:off x="3228191" y="5206652"/>
          <a:ext cx="1659467" cy="8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Equation" r:id="rId11" imgW="1244600" imgH="660400" progId="Equation.3">
                  <p:embed/>
                </p:oleObj>
              </mc:Choice>
              <mc:Fallback>
                <p:oleObj name="Equation" r:id="rId11" imgW="12446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8191" y="5206652"/>
                        <a:ext cx="1659467" cy="88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0236708" y="2676999"/>
            <a:ext cx="1825037" cy="171214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21917" tIns="121917" rIns="121917" bIns="121917" rtlCol="0" anchor="t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kern="0" dirty="0">
                <a:solidFill>
                  <a:srgbClr val="3C3C3B"/>
                </a:solidFill>
              </a:rPr>
              <a:t>Used for classification (fraud, conversion)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0254" y="2733445"/>
            <a:ext cx="1578822" cy="15616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21917" tIns="121917" rIns="121917" bIns="121917" rtlCol="0" anchor="t">
            <a:prstTxWarp prst="textNoShape">
              <a:avLst/>
            </a:prstTxWarp>
            <a:noAutofit/>
          </a:bodyPr>
          <a:lstStyle/>
          <a:p>
            <a:pPr algn="ctr"/>
            <a:r>
              <a:rPr lang="en-US" kern="0" dirty="0">
                <a:solidFill>
                  <a:srgbClr val="3C3C3B"/>
                </a:solidFill>
              </a:rPr>
              <a:t>Used for prediction (Revenue, Profit)</a:t>
            </a:r>
          </a:p>
        </p:txBody>
      </p:sp>
    </p:spTree>
    <p:extLst>
      <p:ext uri="{BB962C8B-B14F-4D97-AF65-F5344CB8AC3E}">
        <p14:creationId xmlns:p14="http://schemas.microsoft.com/office/powerpoint/2010/main" val="324311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dirty="0"/>
              <a:t>Computational Demand!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94" y="1895734"/>
            <a:ext cx="10972800" cy="248436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Building Large-Scale Predictive models with regularization is computationally intensive </a:t>
            </a:r>
          </a:p>
          <a:p>
            <a:pPr>
              <a:spcAft>
                <a:spcPts val="800"/>
              </a:spcAft>
            </a:pPr>
            <a:r>
              <a:rPr lang="en-US" dirty="0"/>
              <a:t>Computational Performance is achieved by:</a:t>
            </a:r>
          </a:p>
          <a:p>
            <a:pPr lvl="1">
              <a:spcAft>
                <a:spcPts val="800"/>
              </a:spcAft>
            </a:pPr>
            <a:r>
              <a:rPr lang="en-US" sz="2400" b="1" dirty="0">
                <a:solidFill>
                  <a:srgbClr val="0079DB"/>
                </a:solidFill>
              </a:rPr>
              <a:t>Parallelization</a:t>
            </a:r>
          </a:p>
          <a:p>
            <a:pPr lvl="1">
              <a:spcAft>
                <a:spcPts val="800"/>
              </a:spcAft>
            </a:pPr>
            <a:r>
              <a:rPr lang="en-US" sz="2400" b="1" dirty="0">
                <a:solidFill>
                  <a:srgbClr val="0079DB"/>
                </a:solidFill>
              </a:rPr>
              <a:t>Enhanced machine learning algorithms</a:t>
            </a:r>
          </a:p>
          <a:p>
            <a:pPr lvl="1">
              <a:spcAft>
                <a:spcPts val="800"/>
              </a:spcAft>
            </a:pPr>
            <a:r>
              <a:rPr lang="en-US" sz="2400" b="1" dirty="0">
                <a:solidFill>
                  <a:srgbClr val="0079DB"/>
                </a:solidFill>
              </a:rPr>
              <a:t>State of the art math libraries (utilizing In-memory, GPUs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42328-93D2-A245-B846-DE04C6FCFA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59" y="224999"/>
            <a:ext cx="10972800" cy="551507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Optimization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42328-93D2-A245-B846-DE04C6FCFA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443" y="1042096"/>
            <a:ext cx="3593631" cy="5210483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lIns="121917" tIns="60958" rIns="121917" bIns="60958" rtlCol="0">
            <a:noAutofit/>
          </a:bodyPr>
          <a:lstStyle/>
          <a:p>
            <a:pPr>
              <a:lnSpc>
                <a:spcPct val="95000"/>
              </a:lnSpc>
              <a:spcBef>
                <a:spcPts val="533"/>
              </a:spcBef>
              <a:spcAft>
                <a:spcPts val="2667"/>
              </a:spcAft>
            </a:pPr>
            <a:r>
              <a:rPr lang="en-US" sz="2100" dirty="0">
                <a:solidFill>
                  <a:schemeClr val="accent1"/>
                </a:solidFill>
              </a:rPr>
              <a:t>Gradient Descent</a:t>
            </a:r>
            <a:endParaRPr lang="en-US" sz="2100" dirty="0">
              <a:solidFill>
                <a:srgbClr val="231F20"/>
              </a:solidFill>
            </a:endParaRP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endParaRPr lang="en-US" sz="2100" dirty="0">
              <a:solidFill>
                <a:srgbClr val="231F20"/>
              </a:solidFill>
            </a:endParaRP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Batch Method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Searches for minimum along direction of the gradient by a line search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Updates after each scan of </a:t>
            </a:r>
            <a:r>
              <a:rPr lang="en-US" sz="2100" i="1" dirty="0">
                <a:solidFill>
                  <a:srgbClr val="231F20"/>
                </a:solidFill>
              </a:rPr>
              <a:t>training data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Slow Convergence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0882" y="1059722"/>
            <a:ext cx="3578580" cy="521654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lIns="121917" tIns="60958" rIns="121917" bIns="60958" rtlCol="0">
            <a:noAutofit/>
          </a:bodyPr>
          <a:lstStyle/>
          <a:p>
            <a:pPr>
              <a:lnSpc>
                <a:spcPct val="95000"/>
              </a:lnSpc>
              <a:spcBef>
                <a:spcPts val="533"/>
              </a:spcBef>
              <a:spcAft>
                <a:spcPts val="2667"/>
              </a:spcAft>
            </a:pPr>
            <a:r>
              <a:rPr lang="en-US" sz="2100" dirty="0">
                <a:solidFill>
                  <a:schemeClr val="accent1"/>
                </a:solidFill>
              </a:rPr>
              <a:t>Limited Memory-BFGS</a:t>
            </a:r>
            <a:endParaRPr lang="en-US" sz="2100" dirty="0">
              <a:solidFill>
                <a:srgbClr val="231F20"/>
              </a:solidFill>
            </a:endParaRP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endParaRPr lang="en-US" sz="2100" dirty="0">
              <a:solidFill>
                <a:srgbClr val="231F20"/>
              </a:solidFill>
            </a:endParaRP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Batch Method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Quasi-Newton method 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Uses more information about the data (curvature, 2</a:t>
            </a:r>
            <a:r>
              <a:rPr lang="en-US" sz="2100" baseline="30000" dirty="0">
                <a:solidFill>
                  <a:srgbClr val="231F20"/>
                </a:solidFill>
              </a:rPr>
              <a:t>nd</a:t>
            </a:r>
            <a:r>
              <a:rPr lang="en-US" sz="2100" dirty="0">
                <a:solidFill>
                  <a:srgbClr val="231F20"/>
                </a:solidFill>
              </a:rPr>
              <a:t> Derivative)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Stores only recent updates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Fast convergence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endParaRPr lang="en-US" sz="2100" dirty="0">
              <a:solidFill>
                <a:srgbClr val="231F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6389" y="1077541"/>
            <a:ext cx="3578580" cy="518688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lIns="121917" tIns="60958" rIns="121917" bIns="60958" rtlCol="0">
            <a:noAutofit/>
          </a:bodyPr>
          <a:lstStyle/>
          <a:p>
            <a:pPr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</a:pPr>
            <a:r>
              <a:rPr lang="en-US" sz="2100" dirty="0">
                <a:solidFill>
                  <a:schemeClr val="accent1"/>
                </a:solidFill>
              </a:rPr>
              <a:t>Stochastic Gradient Method</a:t>
            </a:r>
            <a:endParaRPr lang="en-US" sz="2100" dirty="0">
              <a:solidFill>
                <a:srgbClr val="231F20"/>
              </a:solidFill>
            </a:endParaRP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endParaRPr lang="en-US" sz="2100" dirty="0">
              <a:solidFill>
                <a:srgbClr val="231F20"/>
              </a:solidFill>
            </a:endParaRP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Non/Mini-Batch Method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First-order method which samples rows randomly from </a:t>
            </a:r>
            <a:r>
              <a:rPr lang="en-US" sz="2100" i="1" dirty="0">
                <a:solidFill>
                  <a:srgbClr val="231F20"/>
                </a:solidFill>
              </a:rPr>
              <a:t>training 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Fast convergence</a:t>
            </a:r>
          </a:p>
          <a:p>
            <a:pPr marL="380990" indent="-380990">
              <a:lnSpc>
                <a:spcPct val="95000"/>
              </a:lnSpc>
              <a:spcBef>
                <a:spcPts val="533"/>
              </a:spcBef>
              <a:spcAft>
                <a:spcPts val="800"/>
              </a:spcAft>
              <a:buFont typeface="Arial"/>
              <a:buChar char="•"/>
            </a:pPr>
            <a:r>
              <a:rPr lang="en-US" sz="2100" dirty="0">
                <a:solidFill>
                  <a:srgbClr val="231F20"/>
                </a:solidFill>
              </a:rPr>
              <a:t>Surprisingly quite accurate!</a:t>
            </a:r>
          </a:p>
        </p:txBody>
      </p:sp>
    </p:spTree>
    <p:extLst>
      <p:ext uri="{BB962C8B-B14F-4D97-AF65-F5344CB8AC3E}">
        <p14:creationId xmlns:p14="http://schemas.microsoft.com/office/powerpoint/2010/main" val="28062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Algorithms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03662" y="6356350"/>
            <a:ext cx="958943" cy="365125"/>
          </a:xfrm>
        </p:spPr>
        <p:txBody>
          <a:bodyPr/>
          <a:lstStyle/>
          <a:p>
            <a:pPr>
              <a:defRPr/>
            </a:pPr>
            <a:fld id="{B1DA2379-3CC9-D94D-92C2-BF37B33B1B9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 rot="17580000">
            <a:off x="7824599" y="1091736"/>
            <a:ext cx="2848064" cy="4937968"/>
            <a:chOff x="5497814" y="1086355"/>
            <a:chExt cx="2478733" cy="3703476"/>
          </a:xfrm>
        </p:grpSpPr>
        <p:grpSp>
          <p:nvGrpSpPr>
            <p:cNvPr id="11" name="Group 10"/>
            <p:cNvGrpSpPr/>
            <p:nvPr/>
          </p:nvGrpSpPr>
          <p:grpSpPr>
            <a:xfrm rot="2880000">
              <a:off x="4885443" y="1698726"/>
              <a:ext cx="3703476" cy="2478733"/>
              <a:chOff x="4888374" y="1571371"/>
              <a:chExt cx="3453841" cy="191853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888374" y="1571371"/>
                <a:ext cx="3453841" cy="19185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68187" y="1690139"/>
                <a:ext cx="3018188" cy="16079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205244" y="1842538"/>
                <a:ext cx="2524784" cy="13093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445740" y="1979575"/>
                <a:ext cx="1781743" cy="10352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668307" y="2131976"/>
                <a:ext cx="1148005" cy="6818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81393" y="2281060"/>
                <a:ext cx="651667" cy="36834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 flipV="1">
              <a:off x="7117838" y="2430144"/>
              <a:ext cx="475131" cy="1644458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6542197" y="2201747"/>
              <a:ext cx="566503" cy="21926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350317" y="2201747"/>
              <a:ext cx="191880" cy="26494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350317" y="2484959"/>
              <a:ext cx="201017" cy="10963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623214" y="2046482"/>
            <a:ext cx="4605121" cy="3264555"/>
            <a:chOff x="566503" y="1653594"/>
            <a:chExt cx="3453841" cy="2448416"/>
          </a:xfrm>
        </p:grpSpPr>
        <p:grpSp>
          <p:nvGrpSpPr>
            <p:cNvPr id="10" name="Group 9"/>
            <p:cNvGrpSpPr/>
            <p:nvPr/>
          </p:nvGrpSpPr>
          <p:grpSpPr>
            <a:xfrm rot="21120000">
              <a:off x="566503" y="1653594"/>
              <a:ext cx="3453841" cy="2448416"/>
              <a:chOff x="4888374" y="1571371"/>
              <a:chExt cx="3453841" cy="1918535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888374" y="1571371"/>
                <a:ext cx="3453841" cy="19185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5068187" y="1690139"/>
                <a:ext cx="3018188" cy="16079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205244" y="1842538"/>
                <a:ext cx="2524784" cy="13093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445740" y="1979575"/>
                <a:ext cx="1781743" cy="10352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668307" y="2131976"/>
                <a:ext cx="1148005" cy="6818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881393" y="2281060"/>
                <a:ext cx="651667" cy="36834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 err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H="1" flipV="1">
              <a:off x="3572625" y="3142742"/>
              <a:ext cx="127920" cy="1187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3563487" y="2969161"/>
              <a:ext cx="27413" cy="182718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3444704" y="3005704"/>
              <a:ext cx="109646" cy="15531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444704" y="2905210"/>
              <a:ext cx="18275" cy="21926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3289373" y="2768171"/>
              <a:ext cx="137057" cy="15531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3715887" y="3121561"/>
              <a:ext cx="27413" cy="182718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3316784" y="2585454"/>
              <a:ext cx="0" cy="20098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234550" y="2612861"/>
              <a:ext cx="54823" cy="237533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3152316" y="2603726"/>
              <a:ext cx="73097" cy="191853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3006121" y="2631133"/>
              <a:ext cx="146195" cy="127903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2996984" y="2749900"/>
              <a:ext cx="36549" cy="191853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2887338" y="2914345"/>
              <a:ext cx="146195" cy="1187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2814241" y="2813851"/>
              <a:ext cx="73097" cy="191853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2759418" y="2822987"/>
              <a:ext cx="73098" cy="22839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2695458" y="2813851"/>
              <a:ext cx="73098" cy="20098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2713733" y="2649405"/>
              <a:ext cx="73097" cy="191853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2576675" y="2658541"/>
              <a:ext cx="201018" cy="10963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2604087" y="2539774"/>
              <a:ext cx="63960" cy="20099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476167" y="2548910"/>
              <a:ext cx="173606" cy="7308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8" idx="6"/>
            </p:cNvCxnSpPr>
            <p:nvPr/>
          </p:nvCxnSpPr>
          <p:spPr>
            <a:xfrm flipH="1">
              <a:off x="2482232" y="2594590"/>
              <a:ext cx="12209" cy="182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" idx="6"/>
            </p:cNvCxnSpPr>
            <p:nvPr/>
          </p:nvCxnSpPr>
          <p:spPr>
            <a:xfrm flipH="1">
              <a:off x="2403070" y="2776875"/>
              <a:ext cx="79162" cy="174014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 flipV="1">
              <a:off x="2348247" y="2722492"/>
              <a:ext cx="54823" cy="20098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 flipV="1">
              <a:off x="2189983" y="2573407"/>
              <a:ext cx="137057" cy="15531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2217394" y="2390690"/>
              <a:ext cx="0" cy="20098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2135160" y="2418097"/>
              <a:ext cx="54823" cy="237533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1973624" y="2466687"/>
              <a:ext cx="152400" cy="134129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1632618" y="2795579"/>
              <a:ext cx="203948" cy="624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H="1" flipV="1">
              <a:off x="1934144" y="2235399"/>
              <a:ext cx="48617" cy="20388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1742264" y="2244535"/>
              <a:ext cx="173606" cy="7308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1748329" y="2290215"/>
              <a:ext cx="12209" cy="182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1669167" y="2472500"/>
              <a:ext cx="79162" cy="174014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1635549" y="2619107"/>
              <a:ext cx="33619" cy="22215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1790881" y="2795579"/>
              <a:ext cx="18274" cy="191854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1785018" y="2947979"/>
              <a:ext cx="203948" cy="624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89889" y="5213534"/>
            <a:ext cx="3298333" cy="105156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95000"/>
              </a:lnSpc>
              <a:spcBef>
                <a:spcPts val="533"/>
              </a:spcBef>
            </a:pPr>
            <a:r>
              <a:rPr lang="en-US" dirty="0">
                <a:solidFill>
                  <a:srgbClr val="231F20"/>
                </a:solidFill>
              </a:rPr>
              <a:t>Stochastic Gradient Descent</a:t>
            </a:r>
          </a:p>
          <a:p>
            <a:pPr algn="ctr">
              <a:lnSpc>
                <a:spcPct val="95000"/>
              </a:lnSpc>
              <a:spcBef>
                <a:spcPts val="533"/>
              </a:spcBef>
            </a:pPr>
            <a:r>
              <a:rPr lang="en-US" dirty="0">
                <a:solidFill>
                  <a:srgbClr val="231F20"/>
                </a:solidFill>
              </a:rPr>
              <a:t>Based on first derivative </a:t>
            </a:r>
          </a:p>
          <a:p>
            <a:pPr algn="ctr">
              <a:lnSpc>
                <a:spcPct val="95000"/>
              </a:lnSpc>
              <a:spcBef>
                <a:spcPts val="533"/>
              </a:spcBef>
            </a:pPr>
            <a:r>
              <a:rPr lang="en-US" dirty="0">
                <a:solidFill>
                  <a:srgbClr val="231F20"/>
                </a:solidFill>
              </a:rPr>
              <a:t>Large number of short iterations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81787" y="5185291"/>
            <a:ext cx="5518837" cy="10515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5000"/>
              </a:lnSpc>
              <a:spcBef>
                <a:spcPts val="533"/>
              </a:spcBef>
            </a:pPr>
            <a:r>
              <a:rPr lang="en-US" dirty="0">
                <a:solidFill>
                  <a:srgbClr val="231F20"/>
                </a:solidFill>
              </a:rPr>
              <a:t>BFGS</a:t>
            </a:r>
          </a:p>
          <a:p>
            <a:pPr algn="ctr">
              <a:lnSpc>
                <a:spcPct val="95000"/>
              </a:lnSpc>
              <a:spcBef>
                <a:spcPts val="533"/>
              </a:spcBef>
            </a:pPr>
            <a:r>
              <a:rPr lang="en-US" dirty="0">
                <a:solidFill>
                  <a:srgbClr val="231F20"/>
                </a:solidFill>
              </a:rPr>
              <a:t>Quasi-Newtonian (2</a:t>
            </a:r>
            <a:r>
              <a:rPr lang="en-US" baseline="30000" dirty="0">
                <a:solidFill>
                  <a:srgbClr val="231F20"/>
                </a:solidFill>
              </a:rPr>
              <a:t>nd</a:t>
            </a:r>
            <a:r>
              <a:rPr lang="en-US" dirty="0">
                <a:solidFill>
                  <a:srgbClr val="231F20"/>
                </a:solidFill>
              </a:rPr>
              <a:t> derivative)</a:t>
            </a:r>
          </a:p>
          <a:p>
            <a:pPr algn="ctr">
              <a:lnSpc>
                <a:spcPct val="95000"/>
              </a:lnSpc>
              <a:spcBef>
                <a:spcPts val="533"/>
              </a:spcBef>
            </a:pPr>
            <a:r>
              <a:rPr lang="en-US" dirty="0">
                <a:solidFill>
                  <a:srgbClr val="231F20"/>
                </a:solidFill>
              </a:rPr>
              <a:t>Small number of long iterations</a:t>
            </a:r>
          </a:p>
        </p:txBody>
      </p:sp>
    </p:spTree>
    <p:extLst>
      <p:ext uri="{BB962C8B-B14F-4D97-AF65-F5344CB8AC3E}">
        <p14:creationId xmlns:p14="http://schemas.microsoft.com/office/powerpoint/2010/main" val="302281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DAD9-9828-47AA-A015-336BCF1A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Optimizers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846F-A214-413F-9B9F-889F7AA0F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Recall that we use a numerical iterative method with the log-likelihood function</a:t>
            </a:r>
            <a:br>
              <a:rPr lang="en-US" sz="2200" dirty="0"/>
            </a:b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More specifically, we generally use the Newton-Raphson method to perform an iteratively reweighted least-squares (IRLS) technique, where the vector of beta coefficients is updated at each step to equal</a:t>
            </a:r>
            <a:br>
              <a:rPr lang="en-US" sz="2200" dirty="0"/>
            </a:b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However, directly using this equation is computationally expensive, since it requires the exact calculation of both the gradient vector and the Hessian matrix at each step. As a result, “quasi-Newton” methods are used to simplify the calculation.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DC247-0C99-49BA-941E-ABC4B00D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22" y="2266709"/>
            <a:ext cx="3105150" cy="80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EA01C-AE27-40D1-9F68-0EC5E553D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22" y="4136193"/>
            <a:ext cx="3499892" cy="7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720D-6038-4C05-8902-6B1EE2B1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Optimizers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29E3-91AF-4303-9560-C9EABF0F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Examples include SGD (stochastic gradient descent) and FISTA (fast interactive shrinkage-thresholding algorithm). The most common algorithm, used by Teradata (along with MATLAB and R), is BFGS (</a:t>
            </a:r>
            <a:r>
              <a:rPr lang="en-US" sz="2200" dirty="0" err="1"/>
              <a:t>Broyden</a:t>
            </a:r>
            <a:r>
              <a:rPr lang="en-US" sz="2200" dirty="0"/>
              <a:t>-Fletcher-Goldfarb-</a:t>
            </a:r>
            <a:r>
              <a:rPr lang="en-US" sz="2200" dirty="0" err="1"/>
              <a:t>Shanno</a:t>
            </a:r>
            <a:r>
              <a:rPr lang="en-US" sz="2200" dirty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This algorithm does not calculate the entire Hessian matrix at each step, but instead maintains one approximate Hessian matrix in memory and continually updates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The iterative process</a:t>
            </a:r>
            <a:br>
              <a:rPr lang="en-US" sz="2200" dirty="0"/>
            </a:br>
            <a:r>
              <a:rPr lang="en-US" sz="2200" dirty="0"/>
              <a:t>at each step </a:t>
            </a:r>
            <a:r>
              <a:rPr lang="en-US" sz="2200" i="1" dirty="0"/>
              <a:t>k</a:t>
            </a:r>
            <a:r>
              <a:rPr lang="en-US" sz="2200" dirty="0"/>
              <a:t> 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DBFD5-0EFE-4CD2-B11D-AB68CFB6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971" y="3540259"/>
            <a:ext cx="6942678" cy="26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2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D052-1064-48C1-9145-A119C465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Quality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4200-64F8-407E-8CBC-C8D1AD968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The implementation of elastic net in R is generally considered a baseline industry standard, since it was written by Trevor Hastie, Robert </a:t>
            </a:r>
            <a:r>
              <a:rPr lang="en-US" sz="2200" dirty="0" err="1"/>
              <a:t>Tibshirani</a:t>
            </a:r>
            <a:r>
              <a:rPr lang="en-US" sz="2200" dirty="0"/>
              <a:t>, and Jerome Friedman, the original creators of the method.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As a result, when testing the quality of our elastic net function, we benchmark it against R using certain accuracy metrics.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Linear regression: mean absolute percentage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Logistic regression: accuracy, precision, recall, F-measure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</a:t>
            </a:r>
            <a:r>
              <a:rPr lang="en-US" sz="2200" dirty="0"/>
              <a:t>The datasets used on the next slides have 100,000 rows and 100 columns, and were synthetically generated in Python to have ill-conditions such as high multicollinearity.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To better mimic industry applications, further testing uses datasets with 10 million rows and 1000 columns, then goes on to even larger sizes after that.</a:t>
            </a:r>
          </a:p>
        </p:txBody>
      </p:sp>
    </p:spTree>
    <p:extLst>
      <p:ext uri="{BB962C8B-B14F-4D97-AF65-F5344CB8AC3E}">
        <p14:creationId xmlns:p14="http://schemas.microsoft.com/office/powerpoint/2010/main" val="64914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6D6D-77FB-4270-B7AC-9D99DCEC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B3AB-5270-4E69-8DF3-8A72E2D14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Regression and Generalized Linear Models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Regularization with    (Lasso) and    (Ridge)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Numerical Optimizers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Workload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Questions and Answers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486610"/>
              </p:ext>
            </p:extLst>
          </p:nvPr>
        </p:nvGraphicFramePr>
        <p:xfrm>
          <a:off x="3983092" y="2974398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3" imgW="190500" imgH="241300" progId="Equation.3">
                  <p:embed/>
                </p:oleObj>
              </mc:Choice>
              <mc:Fallback>
                <p:oleObj name="Equation" r:id="rId3" imgW="19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3092" y="2974398"/>
                        <a:ext cx="19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509331"/>
              </p:ext>
            </p:extLst>
          </p:nvPr>
        </p:nvGraphicFramePr>
        <p:xfrm>
          <a:off x="5626473" y="2950657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5" imgW="203200" imgH="241300" progId="Equation.3">
                  <p:embed/>
                </p:oleObj>
              </mc:Choice>
              <mc:Fallback>
                <p:oleObj name="Equation" r:id="rId5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6473" y="2950657"/>
                        <a:ext cx="203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16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Computational Results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Linear Regression (high-</a:t>
            </a:r>
            <a:r>
              <a:rPr lang="en-US" sz="2800" dirty="0" err="1"/>
              <a:t>collinearity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800" dirty="0"/>
              <a:t>Data Size: 100,000 x 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71" y="2488358"/>
            <a:ext cx="8238128" cy="23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32" y="3483701"/>
            <a:ext cx="8268435" cy="2419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5792" y="205934"/>
            <a:ext cx="10058400" cy="844983"/>
          </a:xfrm>
        </p:spPr>
        <p:txBody>
          <a:bodyPr/>
          <a:lstStyle/>
          <a:p>
            <a:r>
              <a:rPr lang="en-US" dirty="0"/>
              <a:t>Computational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022" y="2127975"/>
            <a:ext cx="9439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Logistic Regression (binary)</a:t>
            </a:r>
            <a:br>
              <a:rPr lang="en-US" sz="2400" dirty="0"/>
            </a:br>
            <a:r>
              <a:rPr lang="en-US" sz="2400" dirty="0"/>
              <a:t>High </a:t>
            </a:r>
            <a:r>
              <a:rPr lang="en-US" sz="2400" dirty="0" err="1"/>
              <a:t>Collinearity</a:t>
            </a:r>
            <a:br>
              <a:rPr lang="en-US" sz="2400" dirty="0"/>
            </a:br>
            <a:r>
              <a:rPr lang="en-US" sz="2400" dirty="0"/>
              <a:t>Data size: 100,000 x 100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790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0374"/>
            <a:ext cx="10701158" cy="392630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700" dirty="0"/>
              <a:t>Synchronized SGD iterations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Cluster level iterations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Requires larger Mini-batch size to reduce #iterations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Low performance</a:t>
            </a:r>
          </a:p>
          <a:p>
            <a:pPr>
              <a:spcAft>
                <a:spcPts val="800"/>
              </a:spcAft>
            </a:pPr>
            <a:r>
              <a:rPr lang="en-US" sz="2700" dirty="0"/>
              <a:t>Independent workers approach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Each worker perform SGD on random partition of the data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Global SGD model combined from workers models</a:t>
            </a:r>
          </a:p>
          <a:p>
            <a:pPr lvl="2">
              <a:spcAft>
                <a:spcPts val="800"/>
              </a:spcAft>
            </a:pPr>
            <a:r>
              <a:rPr lang="en-US" dirty="0"/>
              <a:t>Bagging: Average model = Average model parameters</a:t>
            </a:r>
          </a:p>
          <a:p>
            <a:pPr lvl="2">
              <a:spcAft>
                <a:spcPts val="800"/>
              </a:spcAft>
            </a:pPr>
            <a:r>
              <a:rPr lang="en-US" dirty="0"/>
              <a:t>Model combiners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Superior performance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Estimate of quality of model combination measurable</a:t>
            </a:r>
          </a:p>
          <a:p>
            <a:pPr marL="304792" lvl="1" indent="0"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42328-93D2-A245-B846-DE04C6FCFA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25" y="1894440"/>
            <a:ext cx="10972800" cy="4052524"/>
          </a:xfrm>
        </p:spPr>
        <p:txBody>
          <a:bodyPr/>
          <a:lstStyle/>
          <a:p>
            <a:r>
              <a:rPr lang="en-US" sz="2700" dirty="0"/>
              <a:t>In-memory Utilization</a:t>
            </a:r>
          </a:p>
          <a:p>
            <a:pPr lvl="1"/>
            <a:r>
              <a:rPr lang="en-US" dirty="0"/>
              <a:t>Function utilizes new distributed In-Memory structures for repeated iterations</a:t>
            </a:r>
          </a:p>
          <a:p>
            <a:pPr lvl="2"/>
            <a:r>
              <a:rPr lang="en-US" dirty="0"/>
              <a:t>Teradata Aster In-memory Distributed Collections &amp; Analytic Tables (#641)</a:t>
            </a:r>
          </a:p>
          <a:p>
            <a:pPr lvl="1"/>
            <a:r>
              <a:rPr lang="en-US" dirty="0"/>
              <a:t>Super fast for small and sample data sizes (10X)</a:t>
            </a:r>
          </a:p>
          <a:p>
            <a:pPr lvl="1"/>
            <a:r>
              <a:rPr lang="en-US" dirty="0"/>
              <a:t>Improvement for large data set. Optimized spill on demand.</a:t>
            </a:r>
          </a:p>
          <a:p>
            <a:endParaRPr lang="en-US" sz="2700" dirty="0"/>
          </a:p>
          <a:p>
            <a:r>
              <a:rPr lang="en-US" sz="2700" dirty="0"/>
              <a:t>GPU Readiness</a:t>
            </a:r>
          </a:p>
          <a:p>
            <a:pPr lvl="1"/>
            <a:r>
              <a:rPr lang="en-US" dirty="0"/>
              <a:t>Computationally heavy operations (Matrix operations) in modules</a:t>
            </a:r>
          </a:p>
          <a:p>
            <a:pPr lvl="1"/>
            <a:r>
              <a:rPr lang="en-US" dirty="0"/>
              <a:t>Modules can run equivalently on CPU or GPU</a:t>
            </a:r>
          </a:p>
          <a:p>
            <a:pPr lvl="1"/>
            <a:r>
              <a:rPr lang="en-US" dirty="0"/>
              <a:t>Utilize vendor optimized math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42328-93D2-A245-B846-DE04C6FCFAD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620891"/>
            <a:ext cx="11702815" cy="4720694"/>
          </a:xfr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>
              <a:solidFill>
                <a:srgbClr val="EC881D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EC881D"/>
                </a:solidFill>
              </a:rPr>
              <a:t>Large-Scale Predictions:  Generalized Linear Models with Regularization</a:t>
            </a:r>
          </a:p>
          <a:p>
            <a:pPr marL="228595" lvl="2" indent="0" algn="ctr">
              <a:lnSpc>
                <a:spcPct val="95000"/>
              </a:lnSpc>
              <a:spcBef>
                <a:spcPts val="800"/>
              </a:spcBef>
              <a:buNone/>
            </a:pPr>
            <a:r>
              <a:rPr lang="en-US" sz="3200" dirty="0">
                <a:solidFill>
                  <a:schemeClr val="accent2"/>
                </a:solidFill>
              </a:rPr>
              <a:t>Applications in Finance, Retail, Banking, Bioinformatics, Manufacturing, Services,</a:t>
            </a:r>
            <a:r>
              <a:rPr lang="mr-IN" sz="3200" dirty="0">
                <a:solidFill>
                  <a:schemeClr val="accent2"/>
                </a:solidFill>
              </a:rPr>
              <a:t>…</a:t>
            </a: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5300" b="1" dirty="0">
              <a:solidFill>
                <a:srgbClr val="EC8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3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150520"/>
            <a:ext cx="10972800" cy="653093"/>
          </a:xfrm>
        </p:spPr>
        <p:txBody>
          <a:bodyPr/>
          <a:lstStyle/>
          <a:p>
            <a:pPr>
              <a:spcBef>
                <a:spcPts val="533"/>
              </a:spcBef>
            </a:pPr>
            <a:r>
              <a:rPr lang="en-US" sz="3700" dirty="0"/>
              <a:t>Problem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A2379-3CC9-D94D-92C2-BF37B33B1B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221" y="991462"/>
            <a:ext cx="11495852" cy="42592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80990" indent="-380990">
              <a:spcBef>
                <a:spcPts val="800"/>
              </a:spcBef>
              <a:buFont typeface="Arial"/>
              <a:buChar char="•"/>
            </a:pPr>
            <a:r>
              <a:rPr lang="en-US" dirty="0"/>
              <a:t>Too many Independent variables result in  large variances and model interpretation:</a:t>
            </a:r>
          </a:p>
          <a:p>
            <a:pPr marL="990575" lvl="1" indent="-380990">
              <a:spcBef>
                <a:spcPts val="800"/>
              </a:spcBef>
              <a:buFont typeface="Arial"/>
              <a:buChar char="•"/>
            </a:pPr>
            <a:r>
              <a:rPr lang="en-US" dirty="0"/>
              <a:t>There is a need to reduce the number of Independent variables</a:t>
            </a:r>
          </a:p>
          <a:p>
            <a:pPr marL="990575" lvl="1" indent="-380990">
              <a:spcBef>
                <a:spcPts val="800"/>
              </a:spcBef>
              <a:buFont typeface="Arial"/>
              <a:buChar char="•"/>
            </a:pPr>
            <a:r>
              <a:rPr lang="en-US" sz="2400" dirty="0"/>
              <a:t>LASSO Regression (   -Regularization)</a:t>
            </a:r>
          </a:p>
          <a:p>
            <a:pPr marL="380990" indent="-380990">
              <a:spcBef>
                <a:spcPts val="800"/>
              </a:spcBef>
              <a:buFont typeface="Arial"/>
              <a:buChar char="•"/>
            </a:pPr>
            <a:r>
              <a:rPr lang="en-US" sz="2400" dirty="0"/>
              <a:t>Correlated Independent variables produce spurious results &amp; cause computational difficulties:</a:t>
            </a:r>
          </a:p>
          <a:p>
            <a:pPr marL="990575" lvl="1" indent="-380990">
              <a:spcBef>
                <a:spcPts val="800"/>
              </a:spcBef>
              <a:buFont typeface="Arial"/>
              <a:buChar char="•"/>
            </a:pPr>
            <a:r>
              <a:rPr lang="en-US" sz="2400" dirty="0"/>
              <a:t>There is a need to control effects of correlation(</a:t>
            </a:r>
            <a:r>
              <a:rPr lang="en-US" sz="2400" i="1" dirty="0" err="1"/>
              <a:t>multicollinearity</a:t>
            </a:r>
            <a:r>
              <a:rPr lang="en-US" sz="2400" dirty="0"/>
              <a:t>) among the independent variables</a:t>
            </a:r>
          </a:p>
          <a:p>
            <a:pPr marL="990575" lvl="1" indent="-380990">
              <a:spcBef>
                <a:spcPts val="800"/>
              </a:spcBef>
              <a:buFont typeface="Arial"/>
              <a:buChar char="•"/>
            </a:pPr>
            <a:r>
              <a:rPr lang="en-US" sz="2400" dirty="0"/>
              <a:t>Ridge Regression (    -Regularization)</a:t>
            </a:r>
          </a:p>
          <a:p>
            <a:pPr lvl="1">
              <a:buFont typeface="Lucida Grande"/>
              <a:buChar char="-"/>
            </a:pPr>
            <a:endParaRPr lang="en-US" sz="2400" dirty="0"/>
          </a:p>
          <a:p>
            <a:pPr marL="457189" indent="-457189">
              <a:lnSpc>
                <a:spcPct val="95000"/>
              </a:lnSpc>
              <a:spcBef>
                <a:spcPts val="533"/>
              </a:spcBef>
              <a:buFont typeface="Lucida Grande"/>
              <a:buChar char="-"/>
            </a:pPr>
            <a:r>
              <a:rPr lang="en-US" sz="2400" b="1" dirty="0">
                <a:solidFill>
                  <a:srgbClr val="0079DB"/>
                </a:solidFill>
              </a:rPr>
              <a:t>Need a model that is General, Accurate, Scalable, and Interpretable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96872"/>
              </p:ext>
            </p:extLst>
          </p:nvPr>
        </p:nvGraphicFramePr>
        <p:xfrm>
          <a:off x="5994400" y="330676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3" imgW="203200" imgH="241300" progId="Equation.3">
                  <p:embed/>
                </p:oleObj>
              </mc:Choice>
              <mc:Fallback>
                <p:oleObj name="Equation" r:id="rId3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4400" y="3306763"/>
                        <a:ext cx="203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296344"/>
              </p:ext>
            </p:extLst>
          </p:nvPr>
        </p:nvGraphicFramePr>
        <p:xfrm>
          <a:off x="3745721" y="1882340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5" imgW="190500" imgH="241300" progId="Equation.3">
                  <p:embed/>
                </p:oleObj>
              </mc:Choice>
              <mc:Fallback>
                <p:oleObj name="Equation" r:id="rId5" imgW="19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5721" y="1882340"/>
                        <a:ext cx="19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31682"/>
              </p:ext>
            </p:extLst>
          </p:nvPr>
        </p:nvGraphicFramePr>
        <p:xfrm>
          <a:off x="3668157" y="4018974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7" imgW="203200" imgH="241300" progId="Equation.3">
                  <p:embed/>
                </p:oleObj>
              </mc:Choice>
              <mc:Fallback>
                <p:oleObj name="Equation" r:id="rId7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8157" y="4018974"/>
                        <a:ext cx="203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53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4D61-8FFD-4FAB-ADB9-44FC02C1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200" y="249275"/>
            <a:ext cx="10058400" cy="811485"/>
          </a:xfrm>
        </p:spPr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41E48-FC76-41A9-A67E-C4346B06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26" y="1145392"/>
            <a:ext cx="10058400" cy="4825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The standard data layout for GLM is a table: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The goal is to develop an equation of the form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where each   term is the coefficient for the corresponding column of x-values.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 equation resulting from estimation by ordinary least squares (OLS) then be used to predict an individual’s </a:t>
            </a:r>
            <a:r>
              <a:rPr lang="en-US" sz="2200" i="1" dirty="0"/>
              <a:t>y</a:t>
            </a:r>
            <a:r>
              <a:rPr lang="en-US" sz="2200" dirty="0"/>
              <a:t>-value given the corresponding </a:t>
            </a:r>
            <a:r>
              <a:rPr lang="en-US" sz="2200" i="1" dirty="0"/>
              <a:t>x</a:t>
            </a:r>
            <a:r>
              <a:rPr lang="en-US" sz="2200" dirty="0"/>
              <a:t>-values.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CC4E2-9CFA-4C95-A623-802B4B7E1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141" y="1845734"/>
            <a:ext cx="39909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9C7CA-F9C2-4E5B-ABB3-D4B77F8EF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072" y="3641014"/>
            <a:ext cx="5334000" cy="409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B22706-F0F8-4CC2-9FBC-621A0485B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335" y="4027805"/>
            <a:ext cx="2552700" cy="4572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968341"/>
              </p:ext>
            </p:extLst>
          </p:nvPr>
        </p:nvGraphicFramePr>
        <p:xfrm>
          <a:off x="6824827" y="3654030"/>
          <a:ext cx="939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6" imgW="939800" imgH="330200" progId="Equation.3">
                  <p:embed/>
                </p:oleObj>
              </mc:Choice>
              <mc:Fallback>
                <p:oleObj name="Equation" r:id="rId6" imgW="9398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24827" y="3654030"/>
                        <a:ext cx="939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059"/>
              </p:ext>
            </p:extLst>
          </p:nvPr>
        </p:nvGraphicFramePr>
        <p:xfrm>
          <a:off x="4011443" y="4192336"/>
          <a:ext cx="774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8" imgW="774700" imgH="203200" progId="Equation.3">
                  <p:embed/>
                </p:oleObj>
              </mc:Choice>
              <mc:Fallback>
                <p:oleObj name="Equation" r:id="rId8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1443" y="4192336"/>
                        <a:ext cx="774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502974"/>
              </p:ext>
            </p:extLst>
          </p:nvPr>
        </p:nvGraphicFramePr>
        <p:xfrm>
          <a:off x="2382496" y="4690884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10" imgW="139700" imgH="203200" progId="Equation.3">
                  <p:embed/>
                </p:oleObj>
              </mc:Choice>
              <mc:Fallback>
                <p:oleObj name="Equation" r:id="rId10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82496" y="4690884"/>
                        <a:ext cx="139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4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9F6C-B065-4D08-8C5D-0B29A54E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11" y="332365"/>
            <a:ext cx="10058400" cy="474808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8F7B-4349-456D-B89F-DDEF08105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412" y="866524"/>
            <a:ext cx="10058400" cy="537719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The epsilon    term represents the residual or error term. To find the optimal   values, we aim to minimize the sum of squared residuals, which is equal to</a:t>
            </a:r>
            <a:br>
              <a:rPr lang="en-US" sz="2200" dirty="0"/>
            </a:b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/>
              <a:t>  We can find that the solution is given by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>
              <a:buFont typeface="Arial"/>
              <a:buChar char="•"/>
            </a:pP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/>
              <a:t> When the number of independent variables is large, </a:t>
            </a:r>
            <a:r>
              <a:rPr lang="en-US" sz="2200" i="1" dirty="0"/>
              <a:t>gradient descent </a:t>
            </a:r>
            <a:r>
              <a:rPr lang="en-US" sz="2200" dirty="0"/>
              <a:t>optimization is applied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20AA8-A90E-435B-B2B3-DAE4800ED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83" y="1827185"/>
            <a:ext cx="5076825" cy="86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6B2C8-FF95-45FC-8CDC-287825293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615" y="3383415"/>
            <a:ext cx="4152900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6BD14-A3D3-42B2-BC91-2411A7784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403" y="3912058"/>
            <a:ext cx="2009775" cy="96202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641589"/>
              </p:ext>
            </p:extLst>
          </p:nvPr>
        </p:nvGraphicFramePr>
        <p:xfrm>
          <a:off x="9964024" y="96833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6" imgW="215900" imgH="241300" progId="Equation.3">
                  <p:embed/>
                </p:oleObj>
              </mc:Choice>
              <mc:Fallback>
                <p:oleObj name="Equation" r:id="rId6" imgW="215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64024" y="968335"/>
                        <a:ext cx="2159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283550"/>
              </p:ext>
            </p:extLst>
          </p:nvPr>
        </p:nvGraphicFramePr>
        <p:xfrm>
          <a:off x="10002125" y="1948871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8" imgW="139700" imgH="203200" progId="Equation.3">
                  <p:embed/>
                </p:oleObj>
              </mc:Choice>
              <mc:Fallback>
                <p:oleObj name="Equation" r:id="rId8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02125" y="1948871"/>
                        <a:ext cx="139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56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DDF93-E7E4-4076-A2DA-319C17F5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6F0F6-904C-41D4-BE2C-37D662CC9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4857" y="1881345"/>
                <a:ext cx="1005840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 For a given individual, the linear sum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200" dirty="0"/>
                  <a:t> can be anywhere on the real number line, but to use the binomial distribution, we need to make sure it remains within [0, 1].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 This is the purpose of GLM: the generalized model uses a link function to map the linear sum to the needed binomial distribution. In this case, the link function is</a:t>
                </a:r>
                <a:br>
                  <a:rPr lang="en-US" sz="2200" dirty="0"/>
                </a:br>
                <a:br>
                  <a:rPr lang="en-US" sz="2200" dirty="0"/>
                </a:br>
                <a:br>
                  <a:rPr lang="en-US" sz="2200" dirty="0"/>
                </a:br>
                <a:br>
                  <a:rPr lang="en-US" sz="2200" dirty="0"/>
                </a:br>
                <a:br>
                  <a:rPr lang="en-US" sz="2200" dirty="0"/>
                </a:br>
                <a:br>
                  <a:rPr lang="en-US" sz="2200" dirty="0"/>
                </a:br>
                <a:r>
                  <a:rPr lang="en-US" sz="2200" dirty="0"/>
                  <a:t>where mu represents the new y-value, as a probability between 0 and 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26F0F6-904C-41D4-BE2C-37D662CC9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857" y="1881345"/>
                <a:ext cx="10058400" cy="4023360"/>
              </a:xfrm>
              <a:blipFill rotWithShape="1">
                <a:blip r:embed="rId2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C455B3-2494-426F-AE80-AEBDE06CF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27" y="3319462"/>
            <a:ext cx="1933575" cy="1438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173" y="5329714"/>
            <a:ext cx="798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μ represents the probability of Y=1</a:t>
            </a:r>
          </a:p>
        </p:txBody>
      </p:sp>
    </p:spTree>
    <p:extLst>
      <p:ext uri="{BB962C8B-B14F-4D97-AF65-F5344CB8AC3E}">
        <p14:creationId xmlns:p14="http://schemas.microsoft.com/office/powerpoint/2010/main" val="62109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AC58CB-1EE5-46BD-8B32-48726CE6F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22" y="4542743"/>
            <a:ext cx="5876925" cy="84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594573-60E4-4A39-BC0B-907991A8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7276-0A2B-4053-BFD2-72FA2500D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Unlike linear regression, there is no closed-form analytical solution for logistic regression, so we instead use an iterative numerical method for maximum likelihood estimation, with the likelihood function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For simplification purposes, we take the logarithm of this function to make it a log-likelihood function, and perform some other algebraic steps, resulting 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91AC6-0D25-46E4-B725-EC3422E5E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22" y="2872254"/>
            <a:ext cx="3895725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41761E-095C-40DB-A09F-635492002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022" y="5277529"/>
            <a:ext cx="3105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F116-03D5-450F-B1F1-CED8C9A9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84998-6EB4-41F1-9F5B-1642DE6C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67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</a:t>
            </a:r>
            <a:r>
              <a:rPr lang="en-US" sz="2200" dirty="0">
                <a:latin typeface="Times New Roman"/>
                <a:cs typeface="Times New Roman"/>
              </a:rPr>
              <a:t>In many settings, the number of observations (n) is much larger than the number of variables (p), meaning that n &gt;&gt; p.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  However, in real-world applications, it often happens that there are not many observations available, resulting in n ≈ p or even n &lt; p.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When this happens, it can improve performance to remove some of the independent variables, since there are so many that some of them become redundant.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In this case, the LASSO method is best, based on     regularization.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  It is also common that the independent variables are closely correlated with each other, meaning that they have a high level of collinearity.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When this happens, it can improve performance to decrease the overall size or effect of the independent variables, avoiding overfitting.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In this case, the ridge method is best, based on     regularization.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40387"/>
              </p:ext>
            </p:extLst>
          </p:nvPr>
        </p:nvGraphicFramePr>
        <p:xfrm>
          <a:off x="6994384" y="3995234"/>
          <a:ext cx="292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3" imgW="292100" imgH="241300" progId="Equation.3">
                  <p:embed/>
                </p:oleObj>
              </mc:Choice>
              <mc:Fallback>
                <p:oleObj name="Equation" r:id="rId3" imgW="29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4384" y="3995234"/>
                        <a:ext cx="292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474012"/>
              </p:ext>
            </p:extLst>
          </p:nvPr>
        </p:nvGraphicFramePr>
        <p:xfrm>
          <a:off x="6679451" y="5752022"/>
          <a:ext cx="304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5" imgW="304800" imgH="241300" progId="Equation.3">
                  <p:embed/>
                </p:oleObj>
              </mc:Choice>
              <mc:Fallback>
                <p:oleObj name="Equation" r:id="rId5" imgW="304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9451" y="5752022"/>
                        <a:ext cx="304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519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534</TotalTime>
  <Words>1108</Words>
  <Application>Microsoft Macintosh PowerPoint</Application>
  <PresentationFormat>Widescreen</PresentationFormat>
  <Paragraphs>154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Lucida Grande</vt:lpstr>
      <vt:lpstr>Times New Roman</vt:lpstr>
      <vt:lpstr>Retrospect</vt:lpstr>
      <vt:lpstr>Equation</vt:lpstr>
      <vt:lpstr>Generalized Linear Models with Regularization</vt:lpstr>
      <vt:lpstr>Outline</vt:lpstr>
      <vt:lpstr>PowerPoint Presentation</vt:lpstr>
      <vt:lpstr>Problem Statement</vt:lpstr>
      <vt:lpstr>Linear Regression</vt:lpstr>
      <vt:lpstr>Linear Regression</vt:lpstr>
      <vt:lpstr>Logistic Regression</vt:lpstr>
      <vt:lpstr>Logistic Regression</vt:lpstr>
      <vt:lpstr>Regularization</vt:lpstr>
      <vt:lpstr>Regularization</vt:lpstr>
      <vt:lpstr>PowerPoint Presentation</vt:lpstr>
      <vt:lpstr>Elastic Net Regularization</vt:lpstr>
      <vt:lpstr>GLM Models with Regularization (Gaussian and Binomial)</vt:lpstr>
      <vt:lpstr>Computational Demand!</vt:lpstr>
      <vt:lpstr>Optimization Algorithms</vt:lpstr>
      <vt:lpstr>Optimization Algorithms</vt:lpstr>
      <vt:lpstr>Numerical Optimizers</vt:lpstr>
      <vt:lpstr>Numerical Optimizers</vt:lpstr>
      <vt:lpstr>Computational Quality Analysis</vt:lpstr>
      <vt:lpstr>Computational Results  Linear Regression (high-collinearity) Data Size: 100,000 x 100</vt:lpstr>
      <vt:lpstr>Computational results</vt:lpstr>
      <vt:lpstr>SGD Parallelization</vt:lpstr>
      <vt:lpstr>Computational Enhancements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Linear Models with Regularization</dc:title>
  <dc:creator>Shirvaikar, Vik</dc:creator>
  <cp:lastModifiedBy>Lakshminarayan, Choudur</cp:lastModifiedBy>
  <cp:revision>60</cp:revision>
  <dcterms:created xsi:type="dcterms:W3CDTF">2018-03-20T16:56:25Z</dcterms:created>
  <dcterms:modified xsi:type="dcterms:W3CDTF">2019-06-08T15:02:20Z</dcterms:modified>
</cp:coreProperties>
</file>