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app0.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package/2006/relationships/metadata/extended-properties" Target="docProps/app0.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handoutMasterIdLst>
    <p:handoutMasterId r:id="rId43"/>
  </p:handoutMasterIdLst>
  <p:sldIdLst>
    <p:sldId id="256" r:id="rId2"/>
    <p:sldId id="257" r:id="rId3"/>
    <p:sldId id="258" r:id="rId4"/>
    <p:sldId id="309" r:id="rId5"/>
    <p:sldId id="291" r:id="rId6"/>
    <p:sldId id="260" r:id="rId7"/>
    <p:sldId id="267" r:id="rId8"/>
    <p:sldId id="271" r:id="rId9"/>
    <p:sldId id="302" r:id="rId10"/>
    <p:sldId id="310" r:id="rId11"/>
    <p:sldId id="275" r:id="rId12"/>
    <p:sldId id="274" r:id="rId13"/>
    <p:sldId id="293" r:id="rId14"/>
    <p:sldId id="262" r:id="rId15"/>
    <p:sldId id="263" r:id="rId16"/>
    <p:sldId id="272" r:id="rId17"/>
    <p:sldId id="264" r:id="rId18"/>
    <p:sldId id="265" r:id="rId19"/>
    <p:sldId id="279" r:id="rId20"/>
    <p:sldId id="317" r:id="rId21"/>
    <p:sldId id="299" r:id="rId22"/>
    <p:sldId id="303" r:id="rId23"/>
    <p:sldId id="296" r:id="rId24"/>
    <p:sldId id="288" r:id="rId25"/>
    <p:sldId id="301" r:id="rId26"/>
    <p:sldId id="314" r:id="rId27"/>
    <p:sldId id="316" r:id="rId28"/>
    <p:sldId id="305" r:id="rId29"/>
    <p:sldId id="315" r:id="rId30"/>
    <p:sldId id="304" r:id="rId31"/>
    <p:sldId id="270" r:id="rId32"/>
    <p:sldId id="276" r:id="rId33"/>
    <p:sldId id="325" r:id="rId34"/>
    <p:sldId id="324" r:id="rId35"/>
    <p:sldId id="318" r:id="rId36"/>
    <p:sldId id="319" r:id="rId37"/>
    <p:sldId id="297" r:id="rId38"/>
    <p:sldId id="320" r:id="rId39"/>
    <p:sldId id="322" r:id="rId40"/>
    <p:sldId id="323"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 Yijun - NASS" initials="WY-N" lastIdx="2" clrIdx="0">
    <p:extLst>
      <p:ext uri="{19B8F6BF-5375-455C-9EA6-DF929625EA0E}">
        <p15:presenceInfo xmlns:p15="http://schemas.microsoft.com/office/powerpoint/2012/main" userId="S-1-5-21-2443529608-3098792306-3041422421-8447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50" autoAdjust="0"/>
    <p:restoredTop sz="86462" autoAdjust="0"/>
  </p:normalViewPr>
  <p:slideViewPr>
    <p:cSldViewPr snapToGrid="0">
      <p:cViewPr varScale="1">
        <p:scale>
          <a:sx n="118" d="100"/>
          <a:sy n="118" d="100"/>
        </p:scale>
        <p:origin x="1500" y="96"/>
      </p:cViewPr>
      <p:guideLst/>
    </p:cSldViewPr>
  </p:slideViewPr>
  <p:outlineViewPr>
    <p:cViewPr>
      <p:scale>
        <a:sx n="33" d="100"/>
        <a:sy n="33" d="100"/>
      </p:scale>
      <p:origin x="0" y="-502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AE04134-463A-4312-91E2-B2EAA34AD971}" type="datetimeFigureOut">
              <a:rPr lang="en-US" smtClean="0"/>
              <a:t>6/10/2019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4F1CA07-AFAF-4820-AF92-D1588DF47555}" type="slidenum">
              <a:rPr lang="en-US" smtClean="0"/>
              <a:t>‹#›</a:t>
            </a:fld>
            <a:endParaRPr lang="en-US" dirty="0"/>
          </a:p>
        </p:txBody>
      </p:sp>
    </p:spTree>
    <p:extLst>
      <p:ext uri="{BB962C8B-B14F-4D97-AF65-F5344CB8AC3E}">
        <p14:creationId xmlns:p14="http://schemas.microsoft.com/office/powerpoint/2010/main" val="3390149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8999A23-DF3F-44B0-ABB2-7A34F0EB122E}" type="datetimeFigureOut">
              <a:rPr lang="en-US" smtClean="0"/>
              <a:t>6/10/2019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7EA3A35-BED6-4B29-9DEB-87131CE13248}" type="slidenum">
              <a:rPr lang="en-US" smtClean="0"/>
              <a:t>‹#›</a:t>
            </a:fld>
            <a:endParaRPr lang="en-US" dirty="0"/>
          </a:p>
        </p:txBody>
      </p:sp>
    </p:spTree>
    <p:extLst>
      <p:ext uri="{BB962C8B-B14F-4D97-AF65-F5344CB8AC3E}">
        <p14:creationId xmlns:p14="http://schemas.microsoft.com/office/powerpoint/2010/main" val="420288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EA3A35-BED6-4B29-9DEB-87131CE13248}" type="slidenum">
              <a:rPr lang="en-US" smtClean="0"/>
              <a:t>2</a:t>
            </a:fld>
            <a:endParaRPr lang="en-US" dirty="0"/>
          </a:p>
        </p:txBody>
      </p:sp>
    </p:spTree>
    <p:extLst>
      <p:ext uri="{BB962C8B-B14F-4D97-AF65-F5344CB8AC3E}">
        <p14:creationId xmlns:p14="http://schemas.microsoft.com/office/powerpoint/2010/main" val="2476297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the BERT training process, the model receives pairs of sentences as input and learns to predict if the second sentence in the pair is the subsequent sentence in the original document. During training, 50% of the inputs are a pair in which the second sentence is the subsequent sentence in the original document, while in the other 50% a random sentence from the corpus is chosen as the second sentence. The assumption is that the random sentence will be disconnected from the first sentence.</a:t>
            </a:r>
          </a:p>
          <a:p>
            <a:r>
              <a:rPr lang="en-US" sz="1200" b="0" i="0" kern="1200" dirty="0" smtClean="0">
                <a:solidFill>
                  <a:schemeClr val="tx1"/>
                </a:solidFill>
                <a:effectLst/>
                <a:latin typeface="+mn-lt"/>
                <a:ea typeface="+mn-ea"/>
                <a:cs typeface="+mn-cs"/>
              </a:rPr>
              <a:t>To help the model distinguish between the two sentences in training, the input is processed in the following way before entering the model:</a:t>
            </a:r>
          </a:p>
          <a:p>
            <a:r>
              <a:rPr lang="en-US" sz="1200" b="0" i="0" kern="1200" dirty="0" smtClean="0">
                <a:solidFill>
                  <a:schemeClr val="tx1"/>
                </a:solidFill>
                <a:effectLst/>
                <a:latin typeface="+mn-lt"/>
                <a:ea typeface="+mn-ea"/>
                <a:cs typeface="+mn-cs"/>
              </a:rPr>
              <a:t>A [CLS] token is inserted at the beginning of the first sentence and a [SEP] token is inserted at the end of each sentence.</a:t>
            </a:r>
          </a:p>
          <a:p>
            <a:r>
              <a:rPr lang="en-US" sz="1200" b="0" i="0" kern="1200" dirty="0" smtClean="0">
                <a:solidFill>
                  <a:schemeClr val="tx1"/>
                </a:solidFill>
                <a:effectLst/>
                <a:latin typeface="+mn-lt"/>
                <a:ea typeface="+mn-ea"/>
                <a:cs typeface="+mn-cs"/>
              </a:rPr>
              <a:t>A sentence embedding indicating Sentence A or Sentence B is added to each token. Sentence </a:t>
            </a:r>
            <a:r>
              <a:rPr lang="en-US" sz="1200" b="0" i="0" kern="1200" dirty="0" err="1" smtClean="0">
                <a:solidFill>
                  <a:schemeClr val="tx1"/>
                </a:solidFill>
                <a:effectLst/>
                <a:latin typeface="+mn-lt"/>
                <a:ea typeface="+mn-ea"/>
                <a:cs typeface="+mn-cs"/>
              </a:rPr>
              <a:t>embeddings</a:t>
            </a:r>
            <a:r>
              <a:rPr lang="en-US" sz="1200" b="0" i="0" kern="1200" dirty="0" smtClean="0">
                <a:solidFill>
                  <a:schemeClr val="tx1"/>
                </a:solidFill>
                <a:effectLst/>
                <a:latin typeface="+mn-lt"/>
                <a:ea typeface="+mn-ea"/>
                <a:cs typeface="+mn-cs"/>
              </a:rPr>
              <a:t> are similar in concept to token </a:t>
            </a:r>
            <a:r>
              <a:rPr lang="en-US" sz="1200" b="0" i="0" kern="1200" dirty="0" err="1" smtClean="0">
                <a:solidFill>
                  <a:schemeClr val="tx1"/>
                </a:solidFill>
                <a:effectLst/>
                <a:latin typeface="+mn-lt"/>
                <a:ea typeface="+mn-ea"/>
                <a:cs typeface="+mn-cs"/>
              </a:rPr>
              <a:t>embeddings</a:t>
            </a:r>
            <a:r>
              <a:rPr lang="en-US" sz="1200" b="0" i="0" kern="1200" dirty="0" smtClean="0">
                <a:solidFill>
                  <a:schemeClr val="tx1"/>
                </a:solidFill>
                <a:effectLst/>
                <a:latin typeface="+mn-lt"/>
                <a:ea typeface="+mn-ea"/>
                <a:cs typeface="+mn-cs"/>
              </a:rPr>
              <a:t> with a vocabulary of 2.</a:t>
            </a:r>
          </a:p>
          <a:p>
            <a:r>
              <a:rPr lang="en-US" sz="1200" b="0" i="0" kern="1200" dirty="0" smtClean="0">
                <a:solidFill>
                  <a:schemeClr val="tx1"/>
                </a:solidFill>
                <a:effectLst/>
                <a:latin typeface="+mn-lt"/>
                <a:ea typeface="+mn-ea"/>
                <a:cs typeface="+mn-cs"/>
              </a:rPr>
              <a:t>A positional embedding is added to each token to indicate its position in the sequence. The concept and implementation of positional embedding are presented in the Transformer paper.</a:t>
            </a:r>
          </a:p>
          <a:p>
            <a:r>
              <a:rPr lang="en-US" sz="1200" b="0" i="0" kern="1200" dirty="0" smtClean="0">
                <a:solidFill>
                  <a:schemeClr val="tx1"/>
                </a:solidFill>
                <a:effectLst/>
                <a:latin typeface="+mn-lt"/>
                <a:ea typeface="+mn-ea"/>
                <a:cs typeface="+mn-cs"/>
              </a:rPr>
              <a:t>To predict if the second sentence is indeed connected to the first, the following steps are performed:</a:t>
            </a:r>
          </a:p>
          <a:p>
            <a:r>
              <a:rPr lang="en-US" sz="1200" b="0" i="0" kern="1200" dirty="0" smtClean="0">
                <a:solidFill>
                  <a:schemeClr val="tx1"/>
                </a:solidFill>
                <a:effectLst/>
                <a:latin typeface="+mn-lt"/>
                <a:ea typeface="+mn-ea"/>
                <a:cs typeface="+mn-cs"/>
              </a:rPr>
              <a:t>The entire input sequence goes through the Transformer model.</a:t>
            </a:r>
          </a:p>
          <a:p>
            <a:r>
              <a:rPr lang="en-US" sz="1200" b="0" i="0" kern="1200" dirty="0" smtClean="0">
                <a:solidFill>
                  <a:schemeClr val="tx1"/>
                </a:solidFill>
                <a:effectLst/>
                <a:latin typeface="+mn-lt"/>
                <a:ea typeface="+mn-ea"/>
                <a:cs typeface="+mn-cs"/>
              </a:rPr>
              <a:t>The output of the [CLS] token is transformed into a 2×1 shaped vector, using a simple classification layer (learned matrices of weights and biases).</a:t>
            </a:r>
          </a:p>
          <a:p>
            <a:r>
              <a:rPr lang="en-US" sz="1200" b="0" i="0" kern="1200" dirty="0" smtClean="0">
                <a:solidFill>
                  <a:schemeClr val="tx1"/>
                </a:solidFill>
                <a:effectLst/>
                <a:latin typeface="+mn-lt"/>
                <a:ea typeface="+mn-ea"/>
                <a:cs typeface="+mn-cs"/>
              </a:rPr>
              <a:t>Calculating the probability of </a:t>
            </a:r>
            <a:r>
              <a:rPr lang="en-US" sz="1200" b="0" i="0" kern="1200" dirty="0" err="1" smtClean="0">
                <a:solidFill>
                  <a:schemeClr val="tx1"/>
                </a:solidFill>
                <a:effectLst/>
                <a:latin typeface="+mn-lt"/>
                <a:ea typeface="+mn-ea"/>
                <a:cs typeface="+mn-cs"/>
              </a:rPr>
              <a:t>IsNextSequence</a:t>
            </a:r>
            <a:r>
              <a:rPr lang="en-US" sz="1200" b="0" i="0" kern="1200" dirty="0" smtClean="0">
                <a:solidFill>
                  <a:schemeClr val="tx1"/>
                </a:solidFill>
                <a:effectLst/>
                <a:latin typeface="+mn-lt"/>
                <a:ea typeface="+mn-ea"/>
                <a:cs typeface="+mn-cs"/>
              </a:rPr>
              <a:t> with </a:t>
            </a:r>
            <a:r>
              <a:rPr lang="en-US" sz="1200" b="0" i="0" kern="1200" dirty="0" err="1" smtClean="0">
                <a:solidFill>
                  <a:schemeClr val="tx1"/>
                </a:solidFill>
                <a:effectLst/>
                <a:latin typeface="+mn-lt"/>
                <a:ea typeface="+mn-ea"/>
                <a:cs typeface="+mn-cs"/>
              </a:rPr>
              <a:t>softmax</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When training the BERT model, Masked LM and Next Sentence Prediction are trained together, with the goal of minimizing the combined loss function of the two strategies.</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EA3A35-BED6-4B29-9DEB-87131CE13248}" type="slidenum">
              <a:rPr lang="en-US" smtClean="0"/>
              <a:t>40</a:t>
            </a:fld>
            <a:endParaRPr lang="en-US" dirty="0"/>
          </a:p>
        </p:txBody>
      </p:sp>
    </p:spTree>
    <p:extLst>
      <p:ext uri="{BB962C8B-B14F-4D97-AF65-F5344CB8AC3E}">
        <p14:creationId xmlns:p14="http://schemas.microsoft.com/office/powerpoint/2010/main" val="396280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EA3A35-BED6-4B29-9DEB-87131CE13248}" type="slidenum">
              <a:rPr lang="en-US" smtClean="0"/>
              <a:t>25</a:t>
            </a:fld>
            <a:endParaRPr lang="en-US" dirty="0"/>
          </a:p>
        </p:txBody>
      </p:sp>
    </p:spTree>
    <p:extLst>
      <p:ext uri="{BB962C8B-B14F-4D97-AF65-F5344CB8AC3E}">
        <p14:creationId xmlns:p14="http://schemas.microsoft.com/office/powerpoint/2010/main" val="2409121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EA3A35-BED6-4B29-9DEB-87131CE13248}" type="slidenum">
              <a:rPr lang="en-US" smtClean="0"/>
              <a:t>26</a:t>
            </a:fld>
            <a:endParaRPr lang="en-US" dirty="0"/>
          </a:p>
        </p:txBody>
      </p:sp>
    </p:spTree>
    <p:extLst>
      <p:ext uri="{BB962C8B-B14F-4D97-AF65-F5344CB8AC3E}">
        <p14:creationId xmlns:p14="http://schemas.microsoft.com/office/powerpoint/2010/main" val="3330642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EA3A35-BED6-4B29-9DEB-87131CE13248}" type="slidenum">
              <a:rPr lang="en-US" smtClean="0"/>
              <a:t>31</a:t>
            </a:fld>
            <a:endParaRPr lang="en-US" dirty="0"/>
          </a:p>
        </p:txBody>
      </p:sp>
    </p:spTree>
    <p:extLst>
      <p:ext uri="{BB962C8B-B14F-4D97-AF65-F5344CB8AC3E}">
        <p14:creationId xmlns:p14="http://schemas.microsoft.com/office/powerpoint/2010/main" val="3200833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 simple ANN consists of 3 components, i.e. input layer, hidden layer, and output layer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In the figure, one hidden layer is located between the input layer and output layer. There can be multiple hidden layers in an ANN but they are of the same form. </a:t>
                </a:r>
              </a:p>
              <a:p>
                <a:pPr lvl="0"/>
                <a:r>
                  <a:rPr lang="en-US" sz="1200" kern="1200" dirty="0">
                    <a:solidFill>
                      <a:schemeClr val="tx1"/>
                    </a:solidFill>
                    <a:effectLst/>
                    <a:latin typeface="+mn-lt"/>
                    <a:ea typeface="+mn-ea"/>
                    <a:cs typeface="+mn-cs"/>
                  </a:rPr>
                  <a:t>A hidden layer consists of several neurons and these neurons are used to form output layer. The information stored in the hidden neurons is computed as a sigmoid function of a linear combination based on the input variables plus a </a:t>
                </a:r>
                <a:r>
                  <a:rPr lang="en-US" sz="1200" kern="1200" dirty="0" err="1">
                    <a:solidFill>
                      <a:schemeClr val="tx1"/>
                    </a:solidFill>
                    <a:effectLst/>
                    <a:latin typeface="+mn-lt"/>
                    <a:ea typeface="+mn-ea"/>
                    <a:cs typeface="+mn-cs"/>
                  </a:rPr>
                  <a:t>constantand</a:t>
                </a:r>
                <a:r>
                  <a:rPr lang="en-US" sz="1200" kern="1200" dirty="0">
                    <a:solidFill>
                      <a:schemeClr val="tx1"/>
                    </a:solidFill>
                    <a:effectLst/>
                    <a:latin typeface="+mn-lt"/>
                    <a:ea typeface="+mn-ea"/>
                    <a:cs typeface="+mn-cs"/>
                  </a:rPr>
                  <a:t> the math form 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The formula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where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𝑖</m:t>
                    </m:r>
                  </m:oMath>
                </a14:m>
                <a:r>
                  <a:rPr lang="en-US" sz="1200" kern="1200" dirty="0">
                    <a:solidFill>
                      <a:schemeClr val="tx1"/>
                    </a:solidFill>
                    <a:effectLst/>
                    <a:latin typeface="+mn-lt"/>
                    <a:ea typeface="+mn-ea"/>
                    <a:cs typeface="+mn-cs"/>
                  </a:rPr>
                  <a:t> represents the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𝑖</m:t>
                    </m:r>
                  </m:oMath>
                </a14:m>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hidden neuron, </a:t>
                </a:r>
                <a:r>
                  <a:rPr lang="en-US" sz="1200" i="1" kern="1200" dirty="0">
                    <a:solidFill>
                      <a:schemeClr val="tx1"/>
                    </a:solidFill>
                    <a:effectLst/>
                    <a:latin typeface="+mn-lt"/>
                    <a:ea typeface="+mn-ea"/>
                    <a:cs typeface="+mn-cs"/>
                  </a:rPr>
                  <a:t>j</a:t>
                </a:r>
                <a:r>
                  <a:rPr lang="en-US" sz="1200" kern="1200" dirty="0">
                    <a:solidFill>
                      <a:schemeClr val="tx1"/>
                    </a:solidFill>
                    <a:effectLst/>
                    <a:latin typeface="+mn-lt"/>
                    <a:ea typeface="+mn-ea"/>
                    <a:cs typeface="+mn-cs"/>
                  </a:rPr>
                  <a:t> represents </a:t>
                </a:r>
                <a:r>
                  <a:rPr lang="en-US" sz="1200" i="1" kern="1200" dirty="0">
                    <a:solidFill>
                      <a:schemeClr val="tx1"/>
                    </a:solidFill>
                    <a:effectLst/>
                    <a:latin typeface="+mn-lt"/>
                    <a:ea typeface="+mn-ea"/>
                    <a:cs typeface="+mn-cs"/>
                  </a:rPr>
                  <a:t>j</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input, </a:t>
                </a:r>
                <a14:m>
                  <m:oMath xmlns:m="http://schemas.openxmlformats.org/officeDocument/2006/math">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𝑤</m:t>
                        </m:r>
                      </m:e>
                      <m:sub>
                        <m:r>
                          <a:rPr lang="en-US" sz="1200" i="1" kern="1200">
                            <a:solidFill>
                              <a:schemeClr val="tx1"/>
                            </a:solidFill>
                            <a:effectLst/>
                            <a:latin typeface="Cambria Math" panose="02040503050406030204" pitchFamily="18" charset="0"/>
                            <a:ea typeface="+mn-ea"/>
                            <a:cs typeface="+mn-cs"/>
                          </a:rPr>
                          <m:t>𝑗𝑖</m:t>
                        </m:r>
                      </m:sub>
                    </m:sSub>
                  </m:oMath>
                </a14:m>
                <a:r>
                  <a:rPr lang="en-US" sz="1200" kern="1200" dirty="0">
                    <a:solidFill>
                      <a:schemeClr val="tx1"/>
                    </a:solidFill>
                    <a:effectLst/>
                    <a:latin typeface="+mn-lt"/>
                    <a:ea typeface="+mn-ea"/>
                    <a:cs typeface="+mn-cs"/>
                  </a:rPr>
                  <a:t> represents weight in </a:t>
                </a:r>
                <a:r>
                  <a:rPr lang="en-US" sz="1200" i="1" kern="1200" dirty="0" err="1">
                    <a:solidFill>
                      <a:schemeClr val="tx1"/>
                    </a:solidFill>
                    <a:effectLst/>
                    <a:latin typeface="+mn-lt"/>
                    <a:ea typeface="+mn-ea"/>
                    <a:cs typeface="+mn-cs"/>
                  </a:rPr>
                  <a:t>i</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neuron </a:t>
                </a:r>
                <a:r>
                  <a:rPr lang="en-US" sz="1200" i="1" kern="1200" dirty="0">
                    <a:solidFill>
                      <a:schemeClr val="tx1"/>
                    </a:solidFill>
                    <a:effectLst/>
                    <a:latin typeface="+mn-lt"/>
                    <a:ea typeface="+mn-ea"/>
                    <a:cs typeface="+mn-cs"/>
                  </a:rPr>
                  <a:t>j</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input component, </a:t>
                </a:r>
                <a14:m>
                  <m:oMath xmlns:m="http://schemas.openxmlformats.org/officeDocument/2006/math">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𝑏</m:t>
                        </m:r>
                      </m:e>
                      <m:sub>
                        <m:r>
                          <a:rPr lang="en-US" sz="1200" i="1" kern="1200">
                            <a:solidFill>
                              <a:schemeClr val="tx1"/>
                            </a:solidFill>
                            <a:effectLst/>
                            <a:latin typeface="Cambria Math" panose="02040503050406030204" pitchFamily="18" charset="0"/>
                            <a:ea typeface="+mn-ea"/>
                            <a:cs typeface="+mn-cs"/>
                          </a:rPr>
                          <m:t>𝑖</m:t>
                        </m:r>
                      </m:sub>
                    </m:sSub>
                  </m:oMath>
                </a14:m>
                <a:r>
                  <a:rPr lang="en-US" sz="1200" kern="1200" dirty="0">
                    <a:solidFill>
                      <a:schemeClr val="tx1"/>
                    </a:solidFill>
                    <a:effectLst/>
                    <a:latin typeface="+mn-lt"/>
                    <a:ea typeface="+mn-ea"/>
                    <a:cs typeface="+mn-cs"/>
                  </a:rPr>
                  <a:t> represents bias in </a:t>
                </a:r>
                <a:r>
                  <a:rPr lang="en-US" sz="1200" i="1" kern="1200" dirty="0" err="1">
                    <a:solidFill>
                      <a:schemeClr val="tx1"/>
                    </a:solidFill>
                    <a:effectLst/>
                    <a:latin typeface="+mn-lt"/>
                    <a:ea typeface="+mn-ea"/>
                    <a:cs typeface="+mn-cs"/>
                  </a:rPr>
                  <a:t>i</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neuron, </a:t>
                </a:r>
                <a14:m>
                  <m:oMath xmlns:m="http://schemas.openxmlformats.org/officeDocument/2006/math">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𝐼𝑛𝑝𝑢𝑡</m:t>
                        </m:r>
                      </m:e>
                      <m:sub>
                        <m:r>
                          <a:rPr lang="en-US" sz="1200" i="1" kern="1200">
                            <a:solidFill>
                              <a:schemeClr val="tx1"/>
                            </a:solidFill>
                            <a:effectLst/>
                            <a:latin typeface="Cambria Math" panose="02040503050406030204" pitchFamily="18" charset="0"/>
                            <a:ea typeface="+mn-ea"/>
                            <a:cs typeface="+mn-cs"/>
                          </a:rPr>
                          <m:t>𝑗</m:t>
                        </m:r>
                      </m:sub>
                    </m:sSub>
                  </m:oMath>
                </a14:m>
                <a:r>
                  <a:rPr lang="en-US" sz="1200" kern="1200" dirty="0">
                    <a:solidFill>
                      <a:schemeClr val="tx1"/>
                    </a:solidFill>
                    <a:effectLst/>
                    <a:latin typeface="+mn-lt"/>
                    <a:ea typeface="+mn-ea"/>
                    <a:cs typeface="+mn-cs"/>
                  </a:rPr>
                  <a:t> represents the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𝑗</m:t>
                    </m:r>
                  </m:oMath>
                </a14:m>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component, i.e. observation, of input layer, and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𝜎</m:t>
                    </m:r>
                  </m:oMath>
                </a14:m>
                <a:r>
                  <a:rPr lang="en-US" sz="1200" kern="1200" dirty="0">
                    <a:solidFill>
                      <a:schemeClr val="tx1"/>
                    </a:solidFill>
                    <a:effectLst/>
                    <a:latin typeface="+mn-lt"/>
                    <a:ea typeface="+mn-ea"/>
                    <a:cs typeface="+mn-cs"/>
                  </a:rPr>
                  <a:t> is the activation function and is always set as sigmoid function.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The formula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definition of letters are pretty the similar as the above except activation function is set as the </a:t>
                </a:r>
                <a:r>
                  <a:rPr lang="en-US" sz="1200" kern="1200" dirty="0" err="1">
                    <a:solidFill>
                      <a:schemeClr val="tx1"/>
                    </a:solidFill>
                    <a:effectLst/>
                    <a:latin typeface="+mn-lt"/>
                    <a:ea typeface="+mn-ea"/>
                    <a:cs typeface="+mn-cs"/>
                  </a:rPr>
                  <a:t>softmax</a:t>
                </a:r>
                <a:r>
                  <a:rPr lang="en-US" sz="1200" kern="1200" dirty="0">
                    <a:solidFill>
                      <a:schemeClr val="tx1"/>
                    </a:solidFill>
                    <a:effectLst/>
                    <a:latin typeface="+mn-lt"/>
                    <a:ea typeface="+mn-ea"/>
                    <a:cs typeface="+mn-cs"/>
                  </a:rPr>
                  <a:t> function. </a:t>
                </a:r>
              </a:p>
              <a:p>
                <a:r>
                  <a:rPr lang="en-US" sz="1200" kern="1200" dirty="0">
                    <a:solidFill>
                      <a:schemeClr val="tx1"/>
                    </a:solidFill>
                    <a:effectLst/>
                    <a:latin typeface="+mn-lt"/>
                    <a:ea typeface="+mn-ea"/>
                    <a:cs typeface="+mn-cs"/>
                  </a:rPr>
                  <a:t>Weight </a:t>
                </a:r>
                <a14:m>
                  <m:oMath xmlns:m="http://schemas.openxmlformats.org/officeDocument/2006/math">
                    <m:r>
                      <m:rPr>
                        <m:sty m:val="p"/>
                      </m:rPr>
                      <a:rPr lang="en-US" sz="1200" kern="1200">
                        <a:solidFill>
                          <a:schemeClr val="tx1"/>
                        </a:solidFill>
                        <a:effectLst/>
                        <a:latin typeface="Cambria Math" panose="02040503050406030204" pitchFamily="18" charset="0"/>
                        <a:ea typeface="+mn-ea"/>
                        <a:cs typeface="+mn-cs"/>
                      </a:rPr>
                      <m:t>w</m:t>
                    </m:r>
                  </m:oMath>
                </a14:m>
                <a:r>
                  <a:rPr lang="en-US" sz="1200" kern="1200" dirty="0">
                    <a:solidFill>
                      <a:schemeClr val="tx1"/>
                    </a:solidFill>
                    <a:effectLst/>
                    <a:latin typeface="+mn-lt"/>
                    <a:ea typeface="+mn-ea"/>
                    <a:cs typeface="+mn-cs"/>
                  </a:rPr>
                  <a:t> and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𝑏</m:t>
                    </m:r>
                  </m:oMath>
                </a14:m>
                <a:r>
                  <a:rPr lang="en-US" sz="1200" kern="1200" dirty="0">
                    <a:solidFill>
                      <a:schemeClr val="tx1"/>
                    </a:solidFill>
                    <a:effectLst/>
                    <a:latin typeface="+mn-lt"/>
                    <a:ea typeface="+mn-ea"/>
                    <a:cs typeface="+mn-cs"/>
                  </a:rPr>
                  <a:t> will be randomly initialized and backpropagation will be used to update weights and biases.</a:t>
                </a:r>
              </a:p>
              <a:p>
                <a:r>
                  <a:rPr lang="en-US" sz="1200" kern="1200" dirty="0">
                    <a:solidFill>
                      <a:schemeClr val="tx1"/>
                    </a:solidFill>
                    <a:effectLst/>
                    <a:latin typeface="+mn-lt"/>
                    <a:ea typeface="+mn-ea"/>
                    <a:cs typeface="+mn-cs"/>
                  </a:rPr>
                  <a:t>The information on the output neurons consist of a soft max function applied to a linear combination based on the hidden values plus another constant. The parameters are randomly initialized and updated through back-propagation.</a:t>
                </a:r>
              </a:p>
              <a:p>
                <a:r>
                  <a:rPr lang="en-US" sz="1200" kern="1200" dirty="0">
                    <a:solidFill>
                      <a:schemeClr val="tx1"/>
                    </a:solidFill>
                    <a:effectLst/>
                    <a:latin typeface="+mn-lt"/>
                    <a:ea typeface="+mn-ea"/>
                    <a:cs typeface="+mn-cs"/>
                  </a:rPr>
                  <a:t> </a:t>
                </a:r>
              </a:p>
              <a:p>
                <a:endParaRPr lang="en-US" dirty="0"/>
              </a:p>
            </p:txBody>
          </p:sp>
        </mc:Choice>
        <mc:Fallback xmlns="">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 simple ANN consists of 3 components, i.e. input layer, hidden layer, and output layer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In the figure, one hidden layer is located between the input layer and output layer. There can be multiple hidden layers in an ANN but they are of the same form. </a:t>
                </a:r>
              </a:p>
              <a:p>
                <a:pPr lvl="0"/>
                <a:r>
                  <a:rPr lang="en-US" sz="1200" kern="1200" dirty="0">
                    <a:solidFill>
                      <a:schemeClr val="tx1"/>
                    </a:solidFill>
                    <a:effectLst/>
                    <a:latin typeface="+mn-lt"/>
                    <a:ea typeface="+mn-ea"/>
                    <a:cs typeface="+mn-cs"/>
                  </a:rPr>
                  <a:t>A hidden layer consists of several neurons and these neurons are used to form output layer. The information stored in the hidden neurons is computed as a sigmoid function of a linear combination based on the input variables plus a </a:t>
                </a:r>
                <a:r>
                  <a:rPr lang="en-US" sz="1200" kern="1200" dirty="0" err="1">
                    <a:solidFill>
                      <a:schemeClr val="tx1"/>
                    </a:solidFill>
                    <a:effectLst/>
                    <a:latin typeface="+mn-lt"/>
                    <a:ea typeface="+mn-ea"/>
                    <a:cs typeface="+mn-cs"/>
                  </a:rPr>
                  <a:t>constantand</a:t>
                </a:r>
                <a:r>
                  <a:rPr lang="en-US" sz="1200" kern="1200" dirty="0">
                    <a:solidFill>
                      <a:schemeClr val="tx1"/>
                    </a:solidFill>
                    <a:effectLst/>
                    <a:latin typeface="+mn-lt"/>
                    <a:ea typeface="+mn-ea"/>
                    <a:cs typeface="+mn-cs"/>
                  </a:rPr>
                  <a:t> the math form 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The formula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where </a:t>
                </a:r>
                <a:r>
                  <a:rPr lang="en-US" sz="1200" i="0" kern="1200">
                    <a:solidFill>
                      <a:schemeClr val="tx1"/>
                    </a:solidFill>
                    <a:effectLst/>
                    <a:latin typeface="+mn-lt"/>
                    <a:ea typeface="+mn-ea"/>
                    <a:cs typeface="+mn-cs"/>
                  </a:rPr>
                  <a:t>𝑖</a:t>
                </a:r>
                <a:r>
                  <a:rPr lang="en-US" sz="1200" kern="1200" dirty="0">
                    <a:solidFill>
                      <a:schemeClr val="tx1"/>
                    </a:solidFill>
                    <a:effectLst/>
                    <a:latin typeface="+mn-lt"/>
                    <a:ea typeface="+mn-ea"/>
                    <a:cs typeface="+mn-cs"/>
                  </a:rPr>
                  <a:t> represents the </a:t>
                </a:r>
                <a:r>
                  <a:rPr lang="en-US" sz="1200" i="0" kern="1200">
                    <a:solidFill>
                      <a:schemeClr val="tx1"/>
                    </a:solidFill>
                    <a:effectLst/>
                    <a:latin typeface="+mn-lt"/>
                    <a:ea typeface="+mn-ea"/>
                    <a:cs typeface="+mn-cs"/>
                  </a:rPr>
                  <a:t>𝑖</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hidden neuron, </a:t>
                </a:r>
                <a:r>
                  <a:rPr lang="en-US" sz="1200" i="1" kern="1200" dirty="0">
                    <a:solidFill>
                      <a:schemeClr val="tx1"/>
                    </a:solidFill>
                    <a:effectLst/>
                    <a:latin typeface="+mn-lt"/>
                    <a:ea typeface="+mn-ea"/>
                    <a:cs typeface="+mn-cs"/>
                  </a:rPr>
                  <a:t>j</a:t>
                </a:r>
                <a:r>
                  <a:rPr lang="en-US" sz="1200" kern="1200" dirty="0">
                    <a:solidFill>
                      <a:schemeClr val="tx1"/>
                    </a:solidFill>
                    <a:effectLst/>
                    <a:latin typeface="+mn-lt"/>
                    <a:ea typeface="+mn-ea"/>
                    <a:cs typeface="+mn-cs"/>
                  </a:rPr>
                  <a:t> represents </a:t>
                </a:r>
                <a:r>
                  <a:rPr lang="en-US" sz="1200" i="1" kern="1200" dirty="0">
                    <a:solidFill>
                      <a:schemeClr val="tx1"/>
                    </a:solidFill>
                    <a:effectLst/>
                    <a:latin typeface="+mn-lt"/>
                    <a:ea typeface="+mn-ea"/>
                    <a:cs typeface="+mn-cs"/>
                  </a:rPr>
                  <a:t>j</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input, </a:t>
                </a:r>
                <a:r>
                  <a:rPr lang="en-US" sz="1200" i="0" kern="1200">
                    <a:solidFill>
                      <a:schemeClr val="tx1"/>
                    </a:solidFill>
                    <a:effectLst/>
                    <a:latin typeface="+mn-lt"/>
                    <a:ea typeface="+mn-ea"/>
                    <a:cs typeface="+mn-cs"/>
                  </a:rPr>
                  <a:t>𝑤_𝑗𝑖</a:t>
                </a:r>
                <a:r>
                  <a:rPr lang="en-US" sz="1200" kern="1200" dirty="0">
                    <a:solidFill>
                      <a:schemeClr val="tx1"/>
                    </a:solidFill>
                    <a:effectLst/>
                    <a:latin typeface="+mn-lt"/>
                    <a:ea typeface="+mn-ea"/>
                    <a:cs typeface="+mn-cs"/>
                  </a:rPr>
                  <a:t> represents weight in </a:t>
                </a:r>
                <a:r>
                  <a:rPr lang="en-US" sz="1200" i="1" kern="1200" dirty="0" err="1">
                    <a:solidFill>
                      <a:schemeClr val="tx1"/>
                    </a:solidFill>
                    <a:effectLst/>
                    <a:latin typeface="+mn-lt"/>
                    <a:ea typeface="+mn-ea"/>
                    <a:cs typeface="+mn-cs"/>
                  </a:rPr>
                  <a:t>i</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neuron </a:t>
                </a:r>
                <a:r>
                  <a:rPr lang="en-US" sz="1200" i="1" kern="1200" dirty="0">
                    <a:solidFill>
                      <a:schemeClr val="tx1"/>
                    </a:solidFill>
                    <a:effectLst/>
                    <a:latin typeface="+mn-lt"/>
                    <a:ea typeface="+mn-ea"/>
                    <a:cs typeface="+mn-cs"/>
                  </a:rPr>
                  <a:t>j</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input component, </a:t>
                </a:r>
                <a:r>
                  <a:rPr lang="en-US" sz="1200" i="0" kern="1200">
                    <a:solidFill>
                      <a:schemeClr val="tx1"/>
                    </a:solidFill>
                    <a:effectLst/>
                    <a:latin typeface="+mn-lt"/>
                    <a:ea typeface="+mn-ea"/>
                    <a:cs typeface="+mn-cs"/>
                  </a:rPr>
                  <a:t>𝑏_𝑖</a:t>
                </a:r>
                <a:r>
                  <a:rPr lang="en-US" sz="1200" kern="1200" dirty="0">
                    <a:solidFill>
                      <a:schemeClr val="tx1"/>
                    </a:solidFill>
                    <a:effectLst/>
                    <a:latin typeface="+mn-lt"/>
                    <a:ea typeface="+mn-ea"/>
                    <a:cs typeface="+mn-cs"/>
                  </a:rPr>
                  <a:t> represents bias in </a:t>
                </a:r>
                <a:r>
                  <a:rPr lang="en-US" sz="1200" i="1" kern="1200" dirty="0" err="1">
                    <a:solidFill>
                      <a:schemeClr val="tx1"/>
                    </a:solidFill>
                    <a:effectLst/>
                    <a:latin typeface="+mn-lt"/>
                    <a:ea typeface="+mn-ea"/>
                    <a:cs typeface="+mn-cs"/>
                  </a:rPr>
                  <a:t>i</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neuron, </a:t>
                </a:r>
                <a:r>
                  <a:rPr lang="en-US" sz="1200" i="0" kern="1200">
                    <a:solidFill>
                      <a:schemeClr val="tx1"/>
                    </a:solidFill>
                    <a:effectLst/>
                    <a:latin typeface="+mn-lt"/>
                    <a:ea typeface="+mn-ea"/>
                    <a:cs typeface="+mn-cs"/>
                  </a:rPr>
                  <a:t>〖𝐼𝑛𝑝𝑢𝑡〗_𝑗</a:t>
                </a:r>
                <a:r>
                  <a:rPr lang="en-US" sz="1200" kern="1200" dirty="0">
                    <a:solidFill>
                      <a:schemeClr val="tx1"/>
                    </a:solidFill>
                    <a:effectLst/>
                    <a:latin typeface="+mn-lt"/>
                    <a:ea typeface="+mn-ea"/>
                    <a:cs typeface="+mn-cs"/>
                  </a:rPr>
                  <a:t> represents the </a:t>
                </a:r>
                <a:r>
                  <a:rPr lang="en-US" sz="1200" i="0" kern="1200">
                    <a:solidFill>
                      <a:schemeClr val="tx1"/>
                    </a:solidFill>
                    <a:effectLst/>
                    <a:latin typeface="+mn-lt"/>
                    <a:ea typeface="+mn-ea"/>
                    <a:cs typeface="+mn-cs"/>
                  </a:rPr>
                  <a:t>𝑗</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th</a:t>
                </a:r>
                <a:r>
                  <a:rPr lang="en-US" sz="1200" kern="1200" dirty="0">
                    <a:solidFill>
                      <a:schemeClr val="tx1"/>
                    </a:solidFill>
                    <a:effectLst/>
                    <a:latin typeface="+mn-lt"/>
                    <a:ea typeface="+mn-ea"/>
                    <a:cs typeface="+mn-cs"/>
                  </a:rPr>
                  <a:t> component, i.e. observation, of input layer, and </a:t>
                </a:r>
                <a:r>
                  <a:rPr lang="en-US" sz="1200" i="0" kern="1200">
                    <a:solidFill>
                      <a:schemeClr val="tx1"/>
                    </a:solidFill>
                    <a:effectLst/>
                    <a:latin typeface="+mn-lt"/>
                    <a:ea typeface="+mn-ea"/>
                    <a:cs typeface="+mn-cs"/>
                  </a:rPr>
                  <a:t>𝜎</a:t>
                </a:r>
                <a:r>
                  <a:rPr lang="en-US" sz="1200" kern="1200" dirty="0">
                    <a:solidFill>
                      <a:schemeClr val="tx1"/>
                    </a:solidFill>
                    <a:effectLst/>
                    <a:latin typeface="+mn-lt"/>
                    <a:ea typeface="+mn-ea"/>
                    <a:cs typeface="+mn-cs"/>
                  </a:rPr>
                  <a:t> is the activation function and is always set as sigmoid function.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The formula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definition of letters are pretty the similar as the above except activation function is set as the </a:t>
                </a:r>
                <a:r>
                  <a:rPr lang="en-US" sz="1200" kern="1200" dirty="0" err="1">
                    <a:solidFill>
                      <a:schemeClr val="tx1"/>
                    </a:solidFill>
                    <a:effectLst/>
                    <a:latin typeface="+mn-lt"/>
                    <a:ea typeface="+mn-ea"/>
                    <a:cs typeface="+mn-cs"/>
                  </a:rPr>
                  <a:t>softmax</a:t>
                </a:r>
                <a:r>
                  <a:rPr lang="en-US" sz="1200" kern="1200" dirty="0">
                    <a:solidFill>
                      <a:schemeClr val="tx1"/>
                    </a:solidFill>
                    <a:effectLst/>
                    <a:latin typeface="+mn-lt"/>
                    <a:ea typeface="+mn-ea"/>
                    <a:cs typeface="+mn-cs"/>
                  </a:rPr>
                  <a:t> function. </a:t>
                </a:r>
              </a:p>
              <a:p>
                <a:r>
                  <a:rPr lang="en-US" sz="1200" kern="1200" dirty="0">
                    <a:solidFill>
                      <a:schemeClr val="tx1"/>
                    </a:solidFill>
                    <a:effectLst/>
                    <a:latin typeface="+mn-lt"/>
                    <a:ea typeface="+mn-ea"/>
                    <a:cs typeface="+mn-cs"/>
                  </a:rPr>
                  <a:t>Weight </a:t>
                </a:r>
                <a:r>
                  <a:rPr lang="en-US" sz="1200" i="0" kern="1200">
                    <a:solidFill>
                      <a:schemeClr val="tx1"/>
                    </a:solidFill>
                    <a:effectLst/>
                    <a:latin typeface="+mn-lt"/>
                    <a:ea typeface="+mn-ea"/>
                    <a:cs typeface="+mn-cs"/>
                  </a:rPr>
                  <a:t>w</a:t>
                </a:r>
                <a:r>
                  <a:rPr lang="en-US" sz="1200" kern="1200" dirty="0">
                    <a:solidFill>
                      <a:schemeClr val="tx1"/>
                    </a:solidFill>
                    <a:effectLst/>
                    <a:latin typeface="+mn-lt"/>
                    <a:ea typeface="+mn-ea"/>
                    <a:cs typeface="+mn-cs"/>
                  </a:rPr>
                  <a:t> and </a:t>
                </a:r>
                <a:r>
                  <a:rPr lang="en-US" sz="1200" i="0" kern="1200">
                    <a:solidFill>
                      <a:schemeClr val="tx1"/>
                    </a:solidFill>
                    <a:effectLst/>
                    <a:latin typeface="+mn-lt"/>
                    <a:ea typeface="+mn-ea"/>
                    <a:cs typeface="+mn-cs"/>
                  </a:rPr>
                  <a:t>𝑏</a:t>
                </a:r>
                <a:r>
                  <a:rPr lang="en-US" sz="1200" kern="1200" dirty="0">
                    <a:solidFill>
                      <a:schemeClr val="tx1"/>
                    </a:solidFill>
                    <a:effectLst/>
                    <a:latin typeface="+mn-lt"/>
                    <a:ea typeface="+mn-ea"/>
                    <a:cs typeface="+mn-cs"/>
                  </a:rPr>
                  <a:t> will be randomly initialized and backpropagation will be used to update weights and biases.</a:t>
                </a:r>
              </a:p>
              <a:p>
                <a:r>
                  <a:rPr lang="en-US" sz="1200" kern="1200" dirty="0">
                    <a:solidFill>
                      <a:schemeClr val="tx1"/>
                    </a:solidFill>
                    <a:effectLst/>
                    <a:latin typeface="+mn-lt"/>
                    <a:ea typeface="+mn-ea"/>
                    <a:cs typeface="+mn-cs"/>
                  </a:rPr>
                  <a:t>The information on the output neurons consist of a soft max function applied to a linear combination based on the hidden values plus another constant. The parameters are randomly initialized and updated through back-propagation.</a:t>
                </a:r>
              </a:p>
              <a:p>
                <a:r>
                  <a:rPr lang="en-US" sz="1200" kern="1200" dirty="0">
                    <a:solidFill>
                      <a:schemeClr val="tx1"/>
                    </a:solidFill>
                    <a:effectLst/>
                    <a:latin typeface="+mn-lt"/>
                    <a:ea typeface="+mn-ea"/>
                    <a:cs typeface="+mn-cs"/>
                  </a:rPr>
                  <a:t> </a:t>
                </a:r>
              </a:p>
              <a:p>
                <a:endParaRPr lang="en-US" dirty="0"/>
              </a:p>
            </p:txBody>
          </p:sp>
        </mc:Fallback>
      </mc:AlternateContent>
      <p:sp>
        <p:nvSpPr>
          <p:cNvPr id="4" name="Slide Number Placeholder 3"/>
          <p:cNvSpPr>
            <a:spLocks noGrp="1"/>
          </p:cNvSpPr>
          <p:nvPr>
            <p:ph type="sldNum" sz="quarter" idx="10"/>
          </p:nvPr>
        </p:nvSpPr>
        <p:spPr/>
        <p:txBody>
          <a:bodyPr/>
          <a:lstStyle/>
          <a:p>
            <a:fld id="{D7EA3A35-BED6-4B29-9DEB-87131CE13248}" type="slidenum">
              <a:rPr lang="en-US" smtClean="0"/>
              <a:t>34</a:t>
            </a:fld>
            <a:endParaRPr lang="en-US" dirty="0"/>
          </a:p>
        </p:txBody>
      </p:sp>
    </p:spTree>
    <p:extLst>
      <p:ext uri="{BB962C8B-B14F-4D97-AF65-F5344CB8AC3E}">
        <p14:creationId xmlns:p14="http://schemas.microsoft.com/office/powerpoint/2010/main" val="2501775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Anautoencoder</a:t>
            </a:r>
            <a:r>
              <a:rPr lang="en-US" sz="1200" kern="1200" dirty="0" smtClean="0">
                <a:solidFill>
                  <a:schemeClr val="tx1"/>
                </a:solidFill>
                <a:effectLst/>
                <a:latin typeface="+mn-lt"/>
                <a:ea typeface="+mn-ea"/>
                <a:cs typeface="+mn-cs"/>
              </a:rPr>
              <a:t> is a neural network that is trained to attempt to copy its input to its output. Internally, it has a hidden layer that describes a code used to represent the input. The network may be viewed as consisting of two parts: an encoder represents a feature extracted process and a decoder that produces an input </a:t>
            </a:r>
            <a:r>
              <a:rPr lang="en-US" sz="1200" kern="1200" dirty="0" err="1" smtClean="0">
                <a:solidFill>
                  <a:schemeClr val="tx1"/>
                </a:solidFill>
                <a:effectLst/>
                <a:latin typeface="+mn-lt"/>
                <a:ea typeface="+mn-ea"/>
                <a:cs typeface="+mn-cs"/>
              </a:rPr>
              <a:t>reconstruction.This</a:t>
            </a:r>
            <a:r>
              <a:rPr lang="en-US" sz="1200" kern="1200" dirty="0" smtClean="0">
                <a:solidFill>
                  <a:schemeClr val="tx1"/>
                </a:solidFill>
                <a:effectLst/>
                <a:latin typeface="+mn-lt"/>
                <a:ea typeface="+mn-ea"/>
                <a:cs typeface="+mn-cs"/>
              </a:rPr>
              <a:t> architecture is presented in ﬁgure. </a:t>
            </a:r>
          </a:p>
          <a:p>
            <a:endParaRPr lang="en-US" dirty="0"/>
          </a:p>
        </p:txBody>
      </p:sp>
      <p:sp>
        <p:nvSpPr>
          <p:cNvPr id="4" name="Slide Number Placeholder 3"/>
          <p:cNvSpPr>
            <a:spLocks noGrp="1"/>
          </p:cNvSpPr>
          <p:nvPr>
            <p:ph type="sldNum" sz="quarter" idx="10"/>
          </p:nvPr>
        </p:nvSpPr>
        <p:spPr/>
        <p:txBody>
          <a:bodyPr/>
          <a:lstStyle/>
          <a:p>
            <a:fld id="{D7EA3A35-BED6-4B29-9DEB-87131CE13248}" type="slidenum">
              <a:rPr lang="en-US" smtClean="0"/>
              <a:t>35</a:t>
            </a:fld>
            <a:endParaRPr lang="en-US" dirty="0"/>
          </a:p>
        </p:txBody>
      </p:sp>
    </p:spTree>
    <p:extLst>
      <p:ext uri="{BB962C8B-B14F-4D97-AF65-F5344CB8AC3E}">
        <p14:creationId xmlns:p14="http://schemas.microsoft.com/office/powerpoint/2010/main" val="3749010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EA3A35-BED6-4B29-9DEB-87131CE13248}" type="slidenum">
              <a:rPr lang="en-US" smtClean="0"/>
              <a:t>36</a:t>
            </a:fld>
            <a:endParaRPr lang="en-US" dirty="0"/>
          </a:p>
        </p:txBody>
      </p:sp>
    </p:spTree>
    <p:extLst>
      <p:ext uri="{BB962C8B-B14F-4D97-AF65-F5344CB8AC3E}">
        <p14:creationId xmlns:p14="http://schemas.microsoft.com/office/powerpoint/2010/main" val="1846199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Encoder is on he left and the Decoder is on the right. Both Encoder and Decoder are composed of modules that can be stacked on top of each other multiple times, which is described by </a:t>
            </a:r>
            <a:r>
              <a:rPr lang="en-US" sz="1200" b="0" i="1" kern="1200" dirty="0" err="1" smtClean="0">
                <a:solidFill>
                  <a:schemeClr val="tx1"/>
                </a:solidFill>
                <a:effectLst/>
                <a:latin typeface="+mn-lt"/>
                <a:ea typeface="+mn-ea"/>
                <a:cs typeface="+mn-cs"/>
              </a:rPr>
              <a:t>Nx</a:t>
            </a:r>
            <a:r>
              <a:rPr lang="en-US" sz="1200" b="0" i="0" kern="1200" dirty="0" smtClean="0">
                <a:solidFill>
                  <a:schemeClr val="tx1"/>
                </a:solidFill>
                <a:effectLst/>
                <a:latin typeface="+mn-lt"/>
                <a:ea typeface="+mn-ea"/>
                <a:cs typeface="+mn-cs"/>
              </a:rPr>
              <a:t> in the figure. We see that the modules consist mainly of Multi-Head Attention and Feed Forward layers. The inputs and outputs (target sentences) are first embedded into an n-dimensional space since we cannot use strings directly.</a:t>
            </a:r>
          </a:p>
          <a:p>
            <a:r>
              <a:rPr lang="en-US" sz="1200" b="0" i="0" kern="1200" dirty="0" smtClean="0">
                <a:solidFill>
                  <a:schemeClr val="tx1"/>
                </a:solidFill>
                <a:effectLst/>
                <a:latin typeface="+mn-lt"/>
                <a:ea typeface="+mn-ea"/>
                <a:cs typeface="+mn-cs"/>
              </a:rPr>
              <a:t>One slight but important part of the model is the positional encoding of the different words. Since we have no recurrent networks that can remember how sequences are fed into a model, we need to somehow give every word/part in our sequence a relative position since a sequence depends on the order of its elements. These positions are added to the embedded representation (n-dimensional vector) of each word.</a:t>
            </a:r>
          </a:p>
          <a:p>
            <a:endParaRPr lang="en-US" dirty="0"/>
          </a:p>
        </p:txBody>
      </p:sp>
      <p:sp>
        <p:nvSpPr>
          <p:cNvPr id="4" name="Slide Number Placeholder 3"/>
          <p:cNvSpPr>
            <a:spLocks noGrp="1"/>
          </p:cNvSpPr>
          <p:nvPr>
            <p:ph type="sldNum" sz="quarter" idx="10"/>
          </p:nvPr>
        </p:nvSpPr>
        <p:spPr/>
        <p:txBody>
          <a:bodyPr/>
          <a:lstStyle/>
          <a:p>
            <a:fld id="{D7EA3A35-BED6-4B29-9DEB-87131CE13248}" type="slidenum">
              <a:rPr lang="en-US" smtClean="0"/>
              <a:t>37</a:t>
            </a:fld>
            <a:endParaRPr lang="en-US" dirty="0"/>
          </a:p>
        </p:txBody>
      </p:sp>
    </p:spTree>
    <p:extLst>
      <p:ext uri="{BB962C8B-B14F-4D97-AF65-F5344CB8AC3E}">
        <p14:creationId xmlns:p14="http://schemas.microsoft.com/office/powerpoint/2010/main" val="4007809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Before feeding word sequences into BERT, 15% of the words in each sequence are replaced with a [MASK] token. The model then attempts to predict the original value of the masked words, based on the context provided by the other, non-masked, words in the sequence. In technical terms, the prediction of the output words requires:</a:t>
            </a:r>
          </a:p>
          <a:p>
            <a:r>
              <a:rPr lang="en-US" sz="1200" b="0" i="0" kern="1200" dirty="0" smtClean="0">
                <a:solidFill>
                  <a:schemeClr val="tx1"/>
                </a:solidFill>
                <a:effectLst/>
                <a:latin typeface="+mn-lt"/>
                <a:ea typeface="+mn-ea"/>
                <a:cs typeface="+mn-cs"/>
              </a:rPr>
              <a:t>Adding a classification layer on top of the encoder output.</a:t>
            </a:r>
          </a:p>
          <a:p>
            <a:r>
              <a:rPr lang="en-US" sz="1200" b="0" i="0" kern="1200" dirty="0" smtClean="0">
                <a:solidFill>
                  <a:schemeClr val="tx1"/>
                </a:solidFill>
                <a:effectLst/>
                <a:latin typeface="+mn-lt"/>
                <a:ea typeface="+mn-ea"/>
                <a:cs typeface="+mn-cs"/>
              </a:rPr>
              <a:t>Multiplying the output vectors by the embedding matrix, transforming them into the vocabulary dimension.</a:t>
            </a:r>
          </a:p>
          <a:p>
            <a:r>
              <a:rPr lang="en-US" sz="1200" b="0" i="0" kern="1200" dirty="0" smtClean="0">
                <a:solidFill>
                  <a:schemeClr val="tx1"/>
                </a:solidFill>
                <a:effectLst/>
                <a:latin typeface="+mn-lt"/>
                <a:ea typeface="+mn-ea"/>
                <a:cs typeface="+mn-cs"/>
              </a:rPr>
              <a:t>Calculating the probability of each word in the vocabulary with </a:t>
            </a:r>
            <a:r>
              <a:rPr lang="en-US" sz="1200" b="0" i="0" kern="1200" dirty="0" err="1" smtClean="0">
                <a:solidFill>
                  <a:schemeClr val="tx1"/>
                </a:solidFill>
                <a:effectLst/>
                <a:latin typeface="+mn-lt"/>
                <a:ea typeface="+mn-ea"/>
                <a:cs typeface="+mn-cs"/>
              </a:rPr>
              <a:t>softmax</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BERT loss function takes into consideration only the prediction of the masked values and ignores the prediction of the non-masked words. As a consequence, the model converges slower than directional models, a characteristic which is offset by its increased context awareness (see Takeaways #3).</a:t>
            </a:r>
          </a:p>
          <a:p>
            <a:r>
              <a:rPr lang="en-US" sz="1200" b="0" i="1" kern="1200" dirty="0" smtClean="0">
                <a:solidFill>
                  <a:schemeClr val="tx1"/>
                </a:solidFill>
                <a:effectLst/>
                <a:latin typeface="+mn-lt"/>
                <a:ea typeface="+mn-ea"/>
                <a:cs typeface="+mn-cs"/>
              </a:rPr>
              <a:t>Note: In practice, the BERT implementation is slightly more elaborate and doesn’t replace all of the 15% masked words. </a:t>
            </a:r>
            <a:endParaRPr lang="en-US" dirty="0"/>
          </a:p>
        </p:txBody>
      </p:sp>
      <p:sp>
        <p:nvSpPr>
          <p:cNvPr id="4" name="Slide Number Placeholder 3"/>
          <p:cNvSpPr>
            <a:spLocks noGrp="1"/>
          </p:cNvSpPr>
          <p:nvPr>
            <p:ph type="sldNum" sz="quarter" idx="10"/>
          </p:nvPr>
        </p:nvSpPr>
        <p:spPr/>
        <p:txBody>
          <a:bodyPr/>
          <a:lstStyle/>
          <a:p>
            <a:fld id="{D7EA3A35-BED6-4B29-9DEB-87131CE13248}" type="slidenum">
              <a:rPr lang="en-US" smtClean="0"/>
              <a:t>39</a:t>
            </a:fld>
            <a:endParaRPr lang="en-US" dirty="0"/>
          </a:p>
        </p:txBody>
      </p:sp>
    </p:spTree>
    <p:extLst>
      <p:ext uri="{BB962C8B-B14F-4D97-AF65-F5344CB8AC3E}">
        <p14:creationId xmlns:p14="http://schemas.microsoft.com/office/powerpoint/2010/main" val="30626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43217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7268845" y="6356350"/>
            <a:ext cx="903605" cy="365125"/>
          </a:xfrm>
        </p:spPr>
        <p:txBody>
          <a:body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371601"/>
            <a:ext cx="8229600" cy="4495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5135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1"/>
            <a:ext cx="6019800" cy="51355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96200" cy="1066800"/>
          </a:xfrm>
        </p:spPr>
        <p:txBody>
          <a:bodyPr/>
          <a:lstStyle/>
          <a:p>
            <a:r>
              <a:rPr lang="en-US" dirty="0"/>
              <a:t>Click to edit Master title style</a:t>
            </a:r>
          </a:p>
        </p:txBody>
      </p:sp>
      <p:sp>
        <p:nvSpPr>
          <p:cNvPr id="3" name="Content Placeholder 2"/>
          <p:cNvSpPr>
            <a:spLocks noGrp="1"/>
          </p:cNvSpPr>
          <p:nvPr>
            <p:ph idx="1"/>
          </p:nvPr>
        </p:nvSpPr>
        <p:spPr>
          <a:xfrm>
            <a:off x="457200" y="1600201"/>
            <a:ext cx="8229600" cy="45719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19388"/>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2192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8"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0"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620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762001"/>
            <a:ext cx="5111750" cy="4832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924051"/>
            <a:ext cx="3008313" cy="3670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8"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95799"/>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33400"/>
            <a:ext cx="5486400" cy="3889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06253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8" name="Slide Number Placeholder 5"/>
          <p:cNvSpPr>
            <a:spLocks noGrp="1"/>
          </p:cNvSpPr>
          <p:nvPr userDrawn="1"/>
        </p:nvSpPr>
        <p:spPr>
          <a:xfrm>
            <a:off x="7268845" y="6356350"/>
            <a:ext cx="90360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9" name="Group 8"/>
          <p:cNvGrpSpPr/>
          <p:nvPr userDrawn="1"/>
        </p:nvGrpSpPr>
        <p:grpSpPr>
          <a:xfrm>
            <a:off x="1" y="6017036"/>
            <a:ext cx="8989691" cy="840964"/>
            <a:chOff x="0" y="6017036"/>
            <a:chExt cx="8989691" cy="840964"/>
          </a:xfrm>
        </p:grpSpPr>
        <p:pic>
          <p:nvPicPr>
            <p:cNvPr id="8" name="Picture 7"/>
            <p:cNvPicPr>
              <a:picLocks noChangeAspect="1"/>
            </p:cNvPicPr>
            <p:nvPr userDrawn="1"/>
          </p:nvPicPr>
          <p:blipFill rotWithShape="1">
            <a:blip r:embed="rId13" cstate="print">
              <a:extLst>
                <a:ext uri="{28A0092B-C50C-407E-A947-70E740481C1C}">
                  <a14:useLocalDpi xmlns:a14="http://schemas.microsoft.com/office/drawing/2010/main" val="0"/>
                </a:ext>
              </a:extLst>
            </a:blip>
            <a:srcRect r="11940"/>
            <a:stretch>
              <a:fillRect/>
            </a:stretch>
          </p:blipFill>
          <p:spPr>
            <a:xfrm>
              <a:off x="0" y="6017036"/>
              <a:ext cx="8052179" cy="840964"/>
            </a:xfrm>
            <a:prstGeom prst="rect">
              <a:avLst/>
            </a:prstGeom>
          </p:spPr>
        </p:pic>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382000" y="6172200"/>
              <a:ext cx="607691" cy="609600"/>
            </a:xfrm>
            <a:prstGeom prst="rect">
              <a:avLst/>
            </a:prstGeom>
          </p:spPr>
        </p:pic>
      </p:grpSp>
      <p:sp>
        <p:nvSpPr>
          <p:cNvPr id="2" name="Title Placeholder 1"/>
          <p:cNvSpPr>
            <a:spLocks noGrp="1"/>
          </p:cNvSpPr>
          <p:nvPr>
            <p:ph type="title"/>
          </p:nvPr>
        </p:nvSpPr>
        <p:spPr>
          <a:xfrm>
            <a:off x="762000" y="304800"/>
            <a:ext cx="76962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7199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90600" y="6356351"/>
            <a:ext cx="1600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B65D5-69A1-4843-86FF-3E9EF9C39EB5}" type="datetimeFigureOut">
              <a:rPr lang="en-US" smtClean="0">
                <a:solidFill>
                  <a:prstClr val="black">
                    <a:tint val="75000"/>
                  </a:prstClr>
                </a:solidFill>
              </a:rPr>
              <a:t>6/10/2019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A15CE-9D31-44FE-A4A3-3DFF052127A3}" type="slidenum">
              <a:rPr lang="en-US" smtClean="0">
                <a:solidFill>
                  <a:prstClr val="black">
                    <a:tint val="75000"/>
                  </a:prstClr>
                </a:solidFill>
              </a:r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ationalhogfarmer.com/" TargetMode="External"/><Relationship Id="rId2" Type="http://schemas.openxmlformats.org/officeDocument/2006/relationships/hyperlink" Target="https://thepigsite.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244" y="730503"/>
            <a:ext cx="8432800" cy="1470025"/>
          </a:xfrm>
        </p:spPr>
        <p:txBody>
          <a:bodyPr>
            <a:normAutofit fontScale="90000"/>
          </a:bodyPr>
          <a:lstStyle/>
          <a:p>
            <a:pPr marL="0" lvl="0" indent="0">
              <a:buNone/>
            </a:pPr>
            <a:r>
              <a:rPr lang="en-US" dirty="0"/>
              <a:t>Web </a:t>
            </a:r>
            <a:r>
              <a:rPr lang="en-US" dirty="0" smtClean="0"/>
              <a:t>Scraping-Natural Language Processing (NLP) for Disease </a:t>
            </a:r>
            <a:r>
              <a:rPr lang="en-US" dirty="0"/>
              <a:t>Outbreak </a:t>
            </a:r>
            <a:r>
              <a:rPr lang="en-US" dirty="0" smtClean="0"/>
              <a:t>Detection and Information Extraction</a:t>
            </a:r>
            <a:endParaRPr dirty="0"/>
          </a:p>
        </p:txBody>
      </p:sp>
      <p:sp>
        <p:nvSpPr>
          <p:cNvPr id="3" name="Subtitle 2"/>
          <p:cNvSpPr>
            <a:spLocks noGrp="1"/>
          </p:cNvSpPr>
          <p:nvPr>
            <p:ph type="subTitle" idx="1"/>
          </p:nvPr>
        </p:nvSpPr>
        <p:spPr>
          <a:xfrm>
            <a:off x="1371600" y="2727016"/>
            <a:ext cx="6400800" cy="2911784"/>
          </a:xfrm>
        </p:spPr>
        <p:txBody>
          <a:bodyPr>
            <a:normAutofit lnSpcReduction="10000"/>
          </a:bodyPr>
          <a:lstStyle/>
          <a:p>
            <a:pPr marL="0" lvl="0" indent="0">
              <a:buNone/>
            </a:pPr>
            <a:r>
              <a:rPr lang="en-US" dirty="0">
                <a:solidFill>
                  <a:schemeClr val="tx1"/>
                </a:solidFill>
              </a:rPr>
              <a:t>Yijun </a:t>
            </a:r>
            <a:r>
              <a:rPr lang="en-US" dirty="0" smtClean="0">
                <a:solidFill>
                  <a:schemeClr val="tx1"/>
                </a:solidFill>
              </a:rPr>
              <a:t>Wei, NISS-NASS</a:t>
            </a:r>
          </a:p>
          <a:p>
            <a:pPr marL="0" lvl="0" indent="0">
              <a:buNone/>
            </a:pPr>
            <a:r>
              <a:rPr lang="en-US" dirty="0" smtClean="0">
                <a:solidFill>
                  <a:schemeClr val="tx1"/>
                </a:solidFill>
              </a:rPr>
              <a:t>Luca </a:t>
            </a:r>
            <a:r>
              <a:rPr lang="en-US" dirty="0" err="1" smtClean="0">
                <a:solidFill>
                  <a:schemeClr val="tx1"/>
                </a:solidFill>
              </a:rPr>
              <a:t>Sartore</a:t>
            </a:r>
            <a:r>
              <a:rPr lang="en-US" dirty="0" smtClean="0">
                <a:solidFill>
                  <a:schemeClr val="tx1"/>
                </a:solidFill>
              </a:rPr>
              <a:t>, NISS-NASS</a:t>
            </a:r>
          </a:p>
          <a:p>
            <a:r>
              <a:rPr lang="en-US" dirty="0">
                <a:solidFill>
                  <a:schemeClr val="tx1"/>
                </a:solidFill>
              </a:rPr>
              <a:t>Nell </a:t>
            </a:r>
            <a:r>
              <a:rPr lang="en-US" dirty="0" err="1">
                <a:solidFill>
                  <a:schemeClr val="tx1"/>
                </a:solidFill>
              </a:rPr>
              <a:t>Sedransk</a:t>
            </a:r>
            <a:r>
              <a:rPr lang="en-US" dirty="0">
                <a:solidFill>
                  <a:schemeClr val="tx1"/>
                </a:solidFill>
              </a:rPr>
              <a:t>, </a:t>
            </a:r>
            <a:r>
              <a:rPr lang="en-US" dirty="0" smtClean="0">
                <a:solidFill>
                  <a:schemeClr val="tx1"/>
                </a:solidFill>
              </a:rPr>
              <a:t>NISS-NASS</a:t>
            </a:r>
          </a:p>
          <a:p>
            <a:pPr lvl="0"/>
            <a:r>
              <a:rPr lang="en-US" dirty="0" smtClean="0">
                <a:solidFill>
                  <a:schemeClr val="tx1"/>
                </a:solidFill>
              </a:rPr>
              <a:t>Gavin Corral, </a:t>
            </a:r>
            <a:r>
              <a:rPr lang="en-US" dirty="0">
                <a:solidFill>
                  <a:schemeClr val="tx1"/>
                </a:solidFill>
              </a:rPr>
              <a:t>USDA-NASS</a:t>
            </a:r>
            <a:endParaRPr lang="en-US" dirty="0" smtClean="0">
              <a:solidFill>
                <a:schemeClr val="tx1"/>
              </a:solidFill>
            </a:endParaRPr>
          </a:p>
          <a:p>
            <a:pPr lvl="0"/>
            <a:r>
              <a:rPr lang="en-US" dirty="0" err="1" smtClean="0">
                <a:solidFill>
                  <a:schemeClr val="tx1"/>
                </a:solidFill>
              </a:rPr>
              <a:t>Emilola</a:t>
            </a:r>
            <a:r>
              <a:rPr lang="en-US" dirty="0" smtClean="0">
                <a:solidFill>
                  <a:schemeClr val="tx1"/>
                </a:solidFill>
              </a:rPr>
              <a:t> </a:t>
            </a:r>
            <a:r>
              <a:rPr lang="en-US" dirty="0" err="1" smtClean="0">
                <a:solidFill>
                  <a:schemeClr val="tx1"/>
                </a:solidFill>
              </a:rPr>
              <a:t>Abayomi</a:t>
            </a:r>
            <a:r>
              <a:rPr lang="en-US" dirty="0" smtClean="0">
                <a:solidFill>
                  <a:schemeClr val="tx1"/>
                </a:solidFill>
              </a:rPr>
              <a:t>, USDA-NASS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Outline</a:t>
            </a:r>
            <a:endParaRPr dirty="0"/>
          </a:p>
        </p:txBody>
      </p:sp>
      <p:sp>
        <p:nvSpPr>
          <p:cNvPr id="3" name="Content Placeholder 2"/>
          <p:cNvSpPr>
            <a:spLocks noGrp="1"/>
          </p:cNvSpPr>
          <p:nvPr>
            <p:ph idx="1"/>
          </p:nvPr>
        </p:nvSpPr>
        <p:spPr>
          <a:xfrm>
            <a:off x="457200" y="1600201"/>
            <a:ext cx="8229600" cy="4711587"/>
          </a:xfrm>
        </p:spPr>
        <p:txBody>
          <a:bodyPr>
            <a:normAutofit fontScale="77500" lnSpcReduction="20000"/>
          </a:bodyPr>
          <a:lstStyle/>
          <a:p>
            <a:pPr lvl="1">
              <a:buAutoNum type="arabicPeriod"/>
            </a:pPr>
            <a:r>
              <a:rPr lang="en-US" dirty="0" smtClean="0">
                <a:solidFill>
                  <a:schemeClr val="bg2">
                    <a:lumMod val="75000"/>
                  </a:schemeClr>
                </a:solidFill>
              </a:rPr>
              <a:t>Background</a:t>
            </a:r>
            <a:endParaRPr lang="en-US" dirty="0">
              <a:solidFill>
                <a:schemeClr val="bg2">
                  <a:lumMod val="75000"/>
                </a:schemeClr>
              </a:solidFill>
            </a:endParaRPr>
          </a:p>
          <a:p>
            <a:pPr lvl="1">
              <a:buAutoNum type="arabicPeriod"/>
            </a:pPr>
            <a:r>
              <a:rPr lang="en-US" dirty="0" smtClean="0">
                <a:solidFill>
                  <a:schemeClr val="bg2">
                    <a:lumMod val="75000"/>
                  </a:schemeClr>
                </a:solidFill>
              </a:rPr>
              <a:t>Purpose</a:t>
            </a:r>
            <a:endParaRPr lang="en-US" dirty="0">
              <a:solidFill>
                <a:schemeClr val="bg2">
                  <a:lumMod val="75000"/>
                </a:schemeClr>
              </a:solidFill>
            </a:endParaRPr>
          </a:p>
          <a:p>
            <a:pPr lvl="1">
              <a:buAutoNum type="arabicPeriod"/>
            </a:pPr>
            <a:r>
              <a:rPr lang="en-US" dirty="0" smtClean="0">
                <a:solidFill>
                  <a:schemeClr val="bg2">
                    <a:lumMod val="75000"/>
                  </a:schemeClr>
                </a:solidFill>
              </a:rPr>
              <a:t>Approach:</a:t>
            </a:r>
          </a:p>
          <a:p>
            <a:pPr lvl="2"/>
            <a:r>
              <a:rPr lang="en-US" dirty="0" smtClean="0">
                <a:solidFill>
                  <a:schemeClr val="bg2">
                    <a:lumMod val="75000"/>
                  </a:schemeClr>
                </a:solidFill>
              </a:rPr>
              <a:t>Stage 1: Disease outbreak detection</a:t>
            </a:r>
            <a:endParaRPr lang="en-US" dirty="0">
              <a:solidFill>
                <a:schemeClr val="bg2">
                  <a:lumMod val="75000"/>
                </a:schemeClr>
              </a:solidFill>
            </a:endParaRPr>
          </a:p>
          <a:p>
            <a:pPr lvl="2"/>
            <a:r>
              <a:rPr lang="en-US" dirty="0" smtClean="0"/>
              <a:t>Stage 2: Web scraping-Natural Language </a:t>
            </a:r>
            <a:r>
              <a:rPr lang="en-US" dirty="0"/>
              <a:t>P</a:t>
            </a:r>
            <a:r>
              <a:rPr lang="en-US" dirty="0" smtClean="0"/>
              <a:t>rocessing (NLP) approach</a:t>
            </a:r>
          </a:p>
          <a:p>
            <a:pPr lvl="3">
              <a:buFont typeface="Wingdings" panose="05000000000000000000" pitchFamily="2" charset="2"/>
              <a:buChar char="q"/>
            </a:pPr>
            <a:r>
              <a:rPr lang="en-US" dirty="0" smtClean="0"/>
              <a:t>Named Entity Recognition (NER) and Information Extraction (IE)</a:t>
            </a:r>
          </a:p>
          <a:p>
            <a:pPr lvl="3">
              <a:buFont typeface="Wingdings" panose="05000000000000000000" pitchFamily="2" charset="2"/>
              <a:buChar char="q"/>
            </a:pPr>
            <a:r>
              <a:rPr lang="en-US" dirty="0" smtClean="0"/>
              <a:t>Stage 2.1: </a:t>
            </a:r>
            <a:r>
              <a:rPr lang="en-US" dirty="0"/>
              <a:t>Hybrid </a:t>
            </a:r>
            <a:r>
              <a:rPr lang="en-US" dirty="0" smtClean="0"/>
              <a:t>approach</a:t>
            </a:r>
          </a:p>
          <a:p>
            <a:pPr lvl="4">
              <a:buFont typeface="Wingdings" panose="05000000000000000000" pitchFamily="2" charset="2"/>
              <a:buChar char="Ø"/>
            </a:pPr>
            <a:r>
              <a:rPr lang="en-US" dirty="0" smtClean="0"/>
              <a:t>Definition</a:t>
            </a:r>
          </a:p>
          <a:p>
            <a:pPr lvl="4">
              <a:buFont typeface="Wingdings" panose="05000000000000000000" pitchFamily="2" charset="2"/>
              <a:buChar char="Ø"/>
            </a:pPr>
            <a:r>
              <a:rPr lang="en-US" dirty="0" smtClean="0"/>
              <a:t>Case study</a:t>
            </a:r>
          </a:p>
          <a:p>
            <a:pPr lvl="3">
              <a:buFont typeface="Wingdings" panose="05000000000000000000" pitchFamily="2" charset="2"/>
              <a:buChar char="q"/>
            </a:pPr>
            <a:r>
              <a:rPr lang="en-US" dirty="0"/>
              <a:t>Stage </a:t>
            </a:r>
            <a:r>
              <a:rPr lang="en-US" dirty="0" smtClean="0"/>
              <a:t>2.2 </a:t>
            </a:r>
            <a:r>
              <a:rPr lang="en-US" dirty="0"/>
              <a:t>to improve Stage </a:t>
            </a:r>
            <a:r>
              <a:rPr lang="en-US" dirty="0" smtClean="0"/>
              <a:t>2.1: </a:t>
            </a:r>
            <a:r>
              <a:rPr lang="en-US" dirty="0"/>
              <a:t>Pre-training of Deep Bidirectional Transformers for Language Understanding (BERT</a:t>
            </a:r>
            <a:r>
              <a:rPr lang="en-US" dirty="0" smtClean="0"/>
              <a:t>)</a:t>
            </a:r>
          </a:p>
          <a:p>
            <a:pPr lvl="4">
              <a:buFont typeface="Wingdings" panose="05000000000000000000" pitchFamily="2" charset="2"/>
              <a:buChar char="Ø"/>
            </a:pPr>
            <a:r>
              <a:rPr lang="en-US" dirty="0" smtClean="0"/>
              <a:t>Definition</a:t>
            </a:r>
          </a:p>
          <a:p>
            <a:pPr lvl="4">
              <a:buFont typeface="Wingdings" panose="05000000000000000000" pitchFamily="2" charset="2"/>
              <a:buChar char="Ø"/>
            </a:pPr>
            <a:r>
              <a:rPr lang="en-US" dirty="0" smtClean="0"/>
              <a:t>Experiment on NER</a:t>
            </a:r>
          </a:p>
          <a:p>
            <a:pPr marL="457200" lvl="1" indent="0">
              <a:buNone/>
            </a:pPr>
            <a:r>
              <a:rPr lang="en-US" dirty="0" smtClean="0"/>
              <a:t>4.  Conclusion</a:t>
            </a:r>
          </a:p>
          <a:p>
            <a:pPr marL="457200" lvl="1" indent="0">
              <a:buNone/>
            </a:pPr>
            <a:r>
              <a:rPr lang="en-US" dirty="0" smtClean="0"/>
              <a:t>5.  Potential for the information</a:t>
            </a:r>
            <a:endParaRPr dirty="0"/>
          </a:p>
        </p:txBody>
      </p:sp>
    </p:spTree>
    <p:extLst>
      <p:ext uri="{BB962C8B-B14F-4D97-AF65-F5344CB8AC3E}">
        <p14:creationId xmlns:p14="http://schemas.microsoft.com/office/powerpoint/2010/main" val="3870259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Stage </a:t>
            </a:r>
            <a:r>
              <a:rPr lang="en-US" sz="3800" dirty="0" smtClean="0"/>
              <a:t>2: </a:t>
            </a:r>
            <a:r>
              <a:rPr lang="en-US" sz="3800" dirty="0"/>
              <a:t>Web </a:t>
            </a:r>
            <a:r>
              <a:rPr lang="en-US" sz="3800" dirty="0" smtClean="0"/>
              <a:t>scraping-Natural Language Processing (NLP)</a:t>
            </a:r>
            <a:endParaRPr sz="3800" dirty="0"/>
          </a:p>
        </p:txBody>
      </p:sp>
      <p:sp>
        <p:nvSpPr>
          <p:cNvPr id="3" name="Content Placeholder 2"/>
          <p:cNvSpPr>
            <a:spLocks noGrp="1"/>
          </p:cNvSpPr>
          <p:nvPr>
            <p:ph idx="1"/>
          </p:nvPr>
        </p:nvSpPr>
        <p:spPr>
          <a:xfrm>
            <a:off x="457200" y="1371600"/>
            <a:ext cx="8229600" cy="4984751"/>
          </a:xfrm>
        </p:spPr>
        <p:txBody>
          <a:bodyPr>
            <a:normAutofit/>
          </a:bodyPr>
          <a:lstStyle/>
          <a:p>
            <a:pPr marL="514350" lvl="1" indent="0">
              <a:buNone/>
            </a:pPr>
            <a:r>
              <a:rPr lang="en-US" sz="3000" dirty="0" smtClean="0"/>
              <a:t>Step 1. Web </a:t>
            </a:r>
            <a:r>
              <a:rPr lang="en-US" sz="3000" dirty="0"/>
              <a:t>scraping for </a:t>
            </a:r>
            <a:r>
              <a:rPr lang="en-US" sz="3000" dirty="0" smtClean="0"/>
              <a:t>news resources</a:t>
            </a:r>
          </a:p>
          <a:p>
            <a:pPr marL="1371600" lvl="2" indent="-457200"/>
            <a:r>
              <a:rPr lang="en-US" sz="2600" dirty="0" smtClean="0"/>
              <a:t>Multiple </a:t>
            </a:r>
            <a:r>
              <a:rPr lang="en-US" sz="2800" dirty="0"/>
              <a:t>hog </a:t>
            </a:r>
            <a:r>
              <a:rPr lang="en-US" sz="2600" dirty="0" smtClean="0"/>
              <a:t>domain websites:</a:t>
            </a:r>
          </a:p>
          <a:p>
            <a:pPr lvl="3">
              <a:buFont typeface="Wingdings" panose="05000000000000000000" pitchFamily="2" charset="2"/>
              <a:buChar char="q"/>
            </a:pPr>
            <a:r>
              <a:rPr lang="en-US" sz="2200" dirty="0" smtClean="0"/>
              <a:t> The Pig Site (</a:t>
            </a:r>
            <a:r>
              <a:rPr lang="en-US" dirty="0">
                <a:hlinkClick r:id="rId2"/>
              </a:rPr>
              <a:t>https://thepigsite.com</a:t>
            </a:r>
            <a:r>
              <a:rPr lang="en-US" dirty="0" smtClean="0">
                <a:hlinkClick r:id="rId2"/>
              </a:rPr>
              <a:t>/</a:t>
            </a:r>
            <a:r>
              <a:rPr lang="en-US" sz="2200" dirty="0" smtClean="0"/>
              <a:t>)</a:t>
            </a:r>
          </a:p>
          <a:p>
            <a:pPr lvl="3">
              <a:buFont typeface="Wingdings" panose="05000000000000000000" pitchFamily="2" charset="2"/>
              <a:buChar char="q"/>
            </a:pPr>
            <a:r>
              <a:rPr lang="en-US" sz="2200" dirty="0" smtClean="0"/>
              <a:t> National Hog Farms (</a:t>
            </a:r>
            <a:r>
              <a:rPr lang="en-US" dirty="0">
                <a:hlinkClick r:id="rId3"/>
              </a:rPr>
              <a:t>https://www.nationalhogfarmer.com</a:t>
            </a:r>
            <a:r>
              <a:rPr lang="en-US" dirty="0" smtClean="0">
                <a:hlinkClick r:id="rId3"/>
              </a:rPr>
              <a:t>/</a:t>
            </a:r>
            <a:r>
              <a:rPr lang="en-US" sz="2200" dirty="0" smtClean="0"/>
              <a:t>)</a:t>
            </a:r>
          </a:p>
          <a:p>
            <a:pPr marL="514350" lvl="1" indent="0">
              <a:buNone/>
            </a:pPr>
            <a:r>
              <a:rPr lang="en-US" sz="3000" dirty="0" smtClean="0"/>
              <a:t>Step 2. NLP for information summary</a:t>
            </a:r>
          </a:p>
          <a:p>
            <a:pPr marL="1371600" lvl="2" indent="-457200"/>
            <a:r>
              <a:rPr lang="en-US" sz="2600" dirty="0" smtClean="0"/>
              <a:t>Summarize </a:t>
            </a:r>
            <a:r>
              <a:rPr lang="en-US" sz="2600" dirty="0"/>
              <a:t>information from the web-scraped </a:t>
            </a:r>
            <a:r>
              <a:rPr lang="en-US" sz="2600" dirty="0" smtClean="0"/>
              <a:t>news with the help from two NLP tasks:</a:t>
            </a:r>
          </a:p>
          <a:p>
            <a:pPr lvl="3">
              <a:buFont typeface="Wingdings" panose="05000000000000000000" pitchFamily="2" charset="2"/>
              <a:buChar char="q"/>
            </a:pPr>
            <a:r>
              <a:rPr lang="en-US" sz="2200" dirty="0"/>
              <a:t> </a:t>
            </a:r>
            <a:r>
              <a:rPr lang="en-US" sz="2200" dirty="0" smtClean="0"/>
              <a:t>Named Entity Recognition (NER) </a:t>
            </a:r>
          </a:p>
          <a:p>
            <a:pPr lvl="3">
              <a:buFont typeface="Wingdings" panose="05000000000000000000" pitchFamily="2" charset="2"/>
              <a:buChar char="q"/>
            </a:pPr>
            <a:r>
              <a:rPr lang="en-US" sz="2200" dirty="0"/>
              <a:t> </a:t>
            </a:r>
            <a:r>
              <a:rPr lang="en-US" sz="2200" dirty="0" smtClean="0"/>
              <a:t>Information Extraction (IE)</a:t>
            </a:r>
            <a:endParaRPr lang="en-US" sz="2200" dirty="0"/>
          </a:p>
          <a:p>
            <a:pPr marL="914400" lvl="2" indent="0">
              <a:buNone/>
            </a:pPr>
            <a:endParaRPr lang="en-US" sz="2200" dirty="0"/>
          </a:p>
        </p:txBody>
      </p:sp>
    </p:spTree>
    <p:extLst>
      <p:ext uri="{BB962C8B-B14F-4D97-AF65-F5344CB8AC3E}">
        <p14:creationId xmlns:p14="http://schemas.microsoft.com/office/powerpoint/2010/main" val="295745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Named Entity Recognition (NER) and Information Extraction (IE) </a:t>
            </a:r>
            <a:endParaRPr dirty="0"/>
          </a:p>
        </p:txBody>
      </p:sp>
      <p:sp>
        <p:nvSpPr>
          <p:cNvPr id="3" name="Content Placeholder 2"/>
          <p:cNvSpPr>
            <a:spLocks noGrp="1"/>
          </p:cNvSpPr>
          <p:nvPr>
            <p:ph idx="1"/>
          </p:nvPr>
        </p:nvSpPr>
        <p:spPr>
          <a:xfrm>
            <a:off x="457200" y="1371600"/>
            <a:ext cx="8229600" cy="4984751"/>
          </a:xfrm>
        </p:spPr>
        <p:txBody>
          <a:bodyPr>
            <a:normAutofit fontScale="85000" lnSpcReduction="20000"/>
          </a:bodyPr>
          <a:lstStyle/>
          <a:p>
            <a:pPr marL="971550" lvl="1" indent="-514350">
              <a:buAutoNum type="arabicPeriod"/>
            </a:pPr>
            <a:endParaRPr lang="en-US" dirty="0" smtClean="0"/>
          </a:p>
          <a:p>
            <a:pPr marL="971550" lvl="1" indent="-514350">
              <a:buAutoNum type="arabicPeriod"/>
            </a:pPr>
            <a:r>
              <a:rPr lang="en-US" dirty="0" smtClean="0"/>
              <a:t>Named entities (NE): definite </a:t>
            </a:r>
            <a:r>
              <a:rPr lang="en-US" dirty="0"/>
              <a:t>noun phrases that refer to specific types </a:t>
            </a:r>
            <a:r>
              <a:rPr lang="en-US" dirty="0" smtClean="0"/>
              <a:t>of nouns</a:t>
            </a:r>
          </a:p>
          <a:p>
            <a:pPr marL="971550" lvl="1" indent="-514350">
              <a:buAutoNum type="arabicPeriod"/>
            </a:pPr>
            <a:r>
              <a:rPr lang="en-US" dirty="0" smtClean="0"/>
              <a:t>NER: identify </a:t>
            </a:r>
            <a:r>
              <a:rPr lang="en-US" dirty="0"/>
              <a:t>all </a:t>
            </a:r>
            <a:r>
              <a:rPr lang="en-US" dirty="0" smtClean="0"/>
              <a:t>mention </a:t>
            </a:r>
            <a:r>
              <a:rPr lang="en-US" dirty="0"/>
              <a:t>of </a:t>
            </a:r>
            <a:r>
              <a:rPr lang="en-US" dirty="0" smtClean="0"/>
              <a:t>NEs</a:t>
            </a:r>
          </a:p>
          <a:p>
            <a:pPr marL="971550" lvl="1" indent="-514350">
              <a:buFont typeface="Arial" panose="020B0604020202020204" pitchFamily="34" charset="0"/>
              <a:buAutoNum type="arabicPeriod"/>
            </a:pPr>
            <a:r>
              <a:rPr lang="en-US" dirty="0" smtClean="0"/>
              <a:t>IE: Identify </a:t>
            </a:r>
            <a:r>
              <a:rPr lang="en-US" dirty="0"/>
              <a:t>structured relationships between </a:t>
            </a:r>
            <a:r>
              <a:rPr lang="en-US" dirty="0" smtClean="0"/>
              <a:t>NEs</a:t>
            </a:r>
          </a:p>
          <a:p>
            <a:pPr marL="457200" lvl="1" indent="0">
              <a:buNone/>
            </a:pPr>
            <a:r>
              <a:rPr lang="en-US" dirty="0">
                <a:solidFill>
                  <a:srgbClr val="7030A0"/>
                </a:solidFill>
              </a:rPr>
              <a:t>Example</a:t>
            </a:r>
            <a:r>
              <a:rPr lang="en-US" dirty="0"/>
              <a:t>:</a:t>
            </a:r>
          </a:p>
          <a:p>
            <a:pPr marL="457200" lvl="1" indent="0">
              <a:buNone/>
            </a:pPr>
            <a:r>
              <a:rPr lang="en-US" b="1" dirty="0" smtClean="0"/>
              <a:t>The </a:t>
            </a:r>
            <a:r>
              <a:rPr lang="en-US" b="1" dirty="0">
                <a:solidFill>
                  <a:schemeClr val="accent1"/>
                </a:solidFill>
              </a:rPr>
              <a:t>Ministry of Agriculture and Rural Affairs </a:t>
            </a:r>
            <a:r>
              <a:rPr lang="en-US" b="1" dirty="0"/>
              <a:t>said the first </a:t>
            </a:r>
            <a:r>
              <a:rPr lang="en-US" b="1" dirty="0">
                <a:solidFill>
                  <a:schemeClr val="accent1"/>
                </a:solidFill>
              </a:rPr>
              <a:t>outbreak</a:t>
            </a:r>
            <a:r>
              <a:rPr lang="en-US" b="1" dirty="0"/>
              <a:t> is on a farm in the </a:t>
            </a:r>
            <a:r>
              <a:rPr lang="en-US" b="1" dirty="0" err="1">
                <a:solidFill>
                  <a:schemeClr val="accent1"/>
                </a:solidFill>
              </a:rPr>
              <a:t>Xushui</a:t>
            </a:r>
            <a:r>
              <a:rPr lang="en-US" b="1" dirty="0">
                <a:solidFill>
                  <a:schemeClr val="accent1"/>
                </a:solidFill>
              </a:rPr>
              <a:t> district of Baoding </a:t>
            </a:r>
            <a:r>
              <a:rPr lang="en-US" b="1" dirty="0" smtClean="0">
                <a:solidFill>
                  <a:schemeClr val="accent1"/>
                </a:solidFill>
              </a:rPr>
              <a:t>city</a:t>
            </a:r>
          </a:p>
          <a:p>
            <a:pPr marL="457200" lvl="1" indent="0">
              <a:buNone/>
            </a:pPr>
            <a:endParaRPr lang="en-US" dirty="0" smtClean="0">
              <a:solidFill>
                <a:schemeClr val="accent1"/>
              </a:solidFill>
            </a:endParaRPr>
          </a:p>
          <a:p>
            <a:pPr marL="457200" lvl="1" indent="0">
              <a:buNone/>
            </a:pPr>
            <a:r>
              <a:rPr lang="en-US" b="1" dirty="0" smtClean="0"/>
              <a:t>NER</a:t>
            </a:r>
            <a:r>
              <a:rPr lang="en-US" dirty="0" smtClean="0"/>
              <a:t>: </a:t>
            </a:r>
            <a:r>
              <a:rPr lang="en-US" dirty="0"/>
              <a:t>Ministry of Agriculture and Rural </a:t>
            </a:r>
            <a:r>
              <a:rPr lang="en-US" dirty="0" smtClean="0"/>
              <a:t>Affairs, outbreak, </a:t>
            </a:r>
            <a:r>
              <a:rPr lang="en-US" dirty="0" err="1"/>
              <a:t>Xushui</a:t>
            </a:r>
            <a:r>
              <a:rPr lang="en-US" dirty="0"/>
              <a:t> district of Baoding city</a:t>
            </a:r>
            <a:endParaRPr lang="en-US" dirty="0" smtClean="0"/>
          </a:p>
          <a:p>
            <a:pPr marL="457200" lvl="1" indent="0">
              <a:buNone/>
            </a:pPr>
            <a:r>
              <a:rPr lang="en-US" b="1" dirty="0" smtClean="0"/>
              <a:t>IE</a:t>
            </a:r>
            <a:r>
              <a:rPr lang="en-US" dirty="0" smtClean="0"/>
              <a:t>: </a:t>
            </a:r>
            <a:r>
              <a:rPr lang="en-US" b="1" dirty="0">
                <a:solidFill>
                  <a:schemeClr val="accent1"/>
                </a:solidFill>
              </a:rPr>
              <a:t>Ministry of Agriculture and Rural Affairs </a:t>
            </a:r>
            <a:r>
              <a:rPr lang="en-US" b="1" dirty="0">
                <a:solidFill>
                  <a:srgbClr val="FF0000"/>
                </a:solidFill>
              </a:rPr>
              <a:t>said</a:t>
            </a:r>
            <a:r>
              <a:rPr lang="en-US" b="1" dirty="0"/>
              <a:t> the first </a:t>
            </a:r>
            <a:r>
              <a:rPr lang="en-US" b="1" dirty="0" smtClean="0">
                <a:solidFill>
                  <a:schemeClr val="accent1"/>
                </a:solidFill>
              </a:rPr>
              <a:t>outbreak</a:t>
            </a:r>
          </a:p>
          <a:p>
            <a:pPr marL="457200" lvl="1" indent="0">
              <a:buNone/>
            </a:pPr>
            <a:r>
              <a:rPr lang="en-US" b="1" dirty="0">
                <a:solidFill>
                  <a:schemeClr val="accent1"/>
                </a:solidFill>
              </a:rPr>
              <a:t>outbreak</a:t>
            </a:r>
            <a:r>
              <a:rPr lang="en-US" b="1" dirty="0"/>
              <a:t> is </a:t>
            </a:r>
            <a:r>
              <a:rPr lang="en-US" b="1" dirty="0">
                <a:solidFill>
                  <a:srgbClr val="FF0000"/>
                </a:solidFill>
              </a:rPr>
              <a:t>on</a:t>
            </a:r>
            <a:r>
              <a:rPr lang="en-US" b="1" dirty="0"/>
              <a:t> a farm in the </a:t>
            </a:r>
            <a:r>
              <a:rPr lang="en-US" b="1" dirty="0" err="1">
                <a:solidFill>
                  <a:schemeClr val="accent1"/>
                </a:solidFill>
              </a:rPr>
              <a:t>Xushui</a:t>
            </a:r>
            <a:r>
              <a:rPr lang="en-US" b="1" dirty="0">
                <a:solidFill>
                  <a:schemeClr val="accent1"/>
                </a:solidFill>
              </a:rPr>
              <a:t> district of Baoding </a:t>
            </a:r>
            <a:r>
              <a:rPr lang="en-US" b="1" dirty="0" smtClean="0">
                <a:solidFill>
                  <a:schemeClr val="accent1"/>
                </a:solidFill>
              </a:rPr>
              <a:t>city</a:t>
            </a:r>
            <a:endParaRPr lang="en-US" dirty="0" smtClean="0"/>
          </a:p>
        </p:txBody>
      </p:sp>
    </p:spTree>
    <p:extLst>
      <p:ext uri="{BB962C8B-B14F-4D97-AF65-F5344CB8AC3E}">
        <p14:creationId xmlns:p14="http://schemas.microsoft.com/office/powerpoint/2010/main" val="1963476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Natural Language Processing (NLP) approaches </a:t>
            </a:r>
            <a:r>
              <a:rPr lang="en-US" dirty="0" smtClean="0"/>
              <a:t>overview</a:t>
            </a:r>
            <a:endParaRPr dirty="0"/>
          </a:p>
        </p:txBody>
      </p:sp>
      <p:sp>
        <p:nvSpPr>
          <p:cNvPr id="3" name="Content Placeholder 2"/>
          <p:cNvSpPr>
            <a:spLocks noGrp="1"/>
          </p:cNvSpPr>
          <p:nvPr>
            <p:ph idx="1"/>
          </p:nvPr>
        </p:nvSpPr>
        <p:spPr>
          <a:xfrm>
            <a:off x="457200" y="1371600"/>
            <a:ext cx="8229600" cy="4984751"/>
          </a:xfrm>
        </p:spPr>
        <p:txBody>
          <a:bodyPr>
            <a:normAutofit fontScale="85000" lnSpcReduction="10000"/>
          </a:bodyPr>
          <a:lstStyle/>
          <a:p>
            <a:pPr marL="971550" lvl="1" indent="-514350">
              <a:buFont typeface="+mj-lt"/>
              <a:buAutoNum type="arabicPeriod"/>
            </a:pPr>
            <a:r>
              <a:rPr lang="en-US" dirty="0" smtClean="0"/>
              <a:t>Rule-based</a:t>
            </a:r>
          </a:p>
          <a:p>
            <a:pPr marL="1200150" lvl="2" indent="-342900"/>
            <a:r>
              <a:rPr lang="en-US" dirty="0" smtClean="0"/>
              <a:t>A hand-crafted system of rules based on linguistic structures that imitates the human</a:t>
            </a:r>
          </a:p>
          <a:p>
            <a:pPr marL="1657350" lvl="3" indent="-342900">
              <a:buFont typeface="Wingdings" panose="05000000000000000000" pitchFamily="2" charset="2"/>
              <a:buChar char="q"/>
            </a:pPr>
            <a:r>
              <a:rPr lang="en-US" dirty="0" err="1" smtClean="0"/>
              <a:t>Eg</a:t>
            </a:r>
            <a:r>
              <a:rPr lang="en-US" dirty="0" smtClean="0"/>
              <a:t>: In NER, word shape feature, a word initialed with capitalized character, such as China, United States, </a:t>
            </a:r>
            <a:r>
              <a:rPr lang="en-US" dirty="0" err="1" smtClean="0"/>
              <a:t>etc</a:t>
            </a:r>
            <a:r>
              <a:rPr lang="en-US" dirty="0" smtClean="0"/>
              <a:t> …  or a word with the format X.X.X, such as I.M.F</a:t>
            </a:r>
            <a:endParaRPr lang="en-US" dirty="0"/>
          </a:p>
          <a:p>
            <a:pPr marL="971550" lvl="1" indent="-514350">
              <a:buFont typeface="+mj-lt"/>
              <a:buAutoNum type="arabicPeriod"/>
            </a:pPr>
            <a:r>
              <a:rPr lang="en-US" dirty="0" smtClean="0"/>
              <a:t>“Traditional” machine learning</a:t>
            </a:r>
          </a:p>
          <a:p>
            <a:pPr marL="1371600" lvl="2" indent="-514350"/>
            <a:r>
              <a:rPr lang="en-US" dirty="0" smtClean="0"/>
              <a:t>Based </a:t>
            </a:r>
            <a:r>
              <a:rPr lang="en-US" dirty="0"/>
              <a:t>on algorithms that learn to “understand” language without being explicitly </a:t>
            </a:r>
            <a:r>
              <a:rPr lang="en-US" dirty="0" smtClean="0"/>
              <a:t>programmed: </a:t>
            </a:r>
          </a:p>
          <a:p>
            <a:pPr marL="1828800" lvl="3" indent="-514350">
              <a:buFont typeface="Wingdings" panose="05000000000000000000" pitchFamily="2" charset="2"/>
              <a:buChar char="q"/>
            </a:pPr>
            <a:r>
              <a:rPr lang="en-US" dirty="0" smtClean="0"/>
              <a:t>probabilistic </a:t>
            </a:r>
            <a:r>
              <a:rPr lang="en-US" dirty="0"/>
              <a:t>modeling, likelihood maximization, and linear </a:t>
            </a:r>
            <a:r>
              <a:rPr lang="en-US" dirty="0" smtClean="0"/>
              <a:t>classifiers</a:t>
            </a:r>
          </a:p>
          <a:p>
            <a:pPr marL="2286000" lvl="4" indent="-514350">
              <a:buFont typeface="Wingdings" panose="05000000000000000000" pitchFamily="2" charset="2"/>
              <a:buChar char="Ø"/>
            </a:pPr>
            <a:r>
              <a:rPr lang="en-US" dirty="0"/>
              <a:t>Engineer f</a:t>
            </a:r>
            <a:r>
              <a:rPr lang="en-US" dirty="0" smtClean="0"/>
              <a:t>eatures</a:t>
            </a:r>
          </a:p>
          <a:p>
            <a:pPr marL="2286000" lvl="4" indent="-514350">
              <a:buFont typeface="Wingdings" panose="05000000000000000000" pitchFamily="2" charset="2"/>
              <a:buChar char="Ø"/>
            </a:pPr>
            <a:r>
              <a:rPr lang="en-US" dirty="0" smtClean="0"/>
              <a:t>Split the dataset into training data, and test data</a:t>
            </a:r>
          </a:p>
          <a:p>
            <a:pPr marL="2286000" lvl="4" indent="-514350">
              <a:buFont typeface="Wingdings" panose="05000000000000000000" pitchFamily="2" charset="2"/>
              <a:buChar char="Ø"/>
            </a:pPr>
            <a:r>
              <a:rPr lang="en-US" dirty="0" smtClean="0"/>
              <a:t>Training </a:t>
            </a:r>
            <a:r>
              <a:rPr lang="en-US" dirty="0"/>
              <a:t>a model on </a:t>
            </a:r>
            <a:r>
              <a:rPr lang="en-US" dirty="0" smtClean="0"/>
              <a:t>parameters</a:t>
            </a:r>
            <a:r>
              <a:rPr lang="en-US" dirty="0"/>
              <a:t>, followed by </a:t>
            </a:r>
            <a:r>
              <a:rPr lang="en-US" dirty="0" smtClean="0"/>
              <a:t>testing on </a:t>
            </a:r>
            <a:r>
              <a:rPr lang="en-US" dirty="0"/>
              <a:t>test </a:t>
            </a:r>
            <a:r>
              <a:rPr lang="en-US" dirty="0" smtClean="0"/>
              <a:t>data</a:t>
            </a:r>
          </a:p>
          <a:p>
            <a:pPr marL="2286000" lvl="4" indent="-514350">
              <a:buFont typeface="Wingdings" panose="05000000000000000000" pitchFamily="2" charset="2"/>
              <a:buChar char="Ø"/>
            </a:pPr>
            <a:r>
              <a:rPr lang="en-US" dirty="0" smtClean="0"/>
              <a:t>Inference</a:t>
            </a:r>
          </a:p>
          <a:p>
            <a:pPr marL="971550" lvl="1" indent="-514350">
              <a:buFont typeface="+mj-lt"/>
              <a:buAutoNum type="arabicPeriod"/>
            </a:pPr>
            <a:r>
              <a:rPr lang="en-US" dirty="0" smtClean="0"/>
              <a:t>Hybrid approach = 1+2</a:t>
            </a:r>
          </a:p>
        </p:txBody>
      </p:sp>
    </p:spTree>
    <p:extLst>
      <p:ext uri="{BB962C8B-B14F-4D97-AF65-F5344CB8AC3E}">
        <p14:creationId xmlns:p14="http://schemas.microsoft.com/office/powerpoint/2010/main" val="3090298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Stage 2.1: Hybrid approach</a:t>
            </a:r>
            <a:endParaRPr dirty="0"/>
          </a:p>
        </p:txBody>
      </p:sp>
      <p:sp>
        <p:nvSpPr>
          <p:cNvPr id="3" name="Content Placeholder 2"/>
          <p:cNvSpPr>
            <a:spLocks noGrp="1"/>
          </p:cNvSpPr>
          <p:nvPr>
            <p:ph idx="1"/>
          </p:nvPr>
        </p:nvSpPr>
        <p:spPr>
          <a:xfrm>
            <a:off x="457200" y="1371600"/>
            <a:ext cx="8229600" cy="4984751"/>
          </a:xfrm>
        </p:spPr>
        <p:txBody>
          <a:bodyPr>
            <a:normAutofit fontScale="92500" lnSpcReduction="20000"/>
          </a:bodyPr>
          <a:lstStyle/>
          <a:p>
            <a:pPr marL="457200" lvl="1" indent="0">
              <a:buNone/>
            </a:pPr>
            <a:r>
              <a:rPr lang="en-US" dirty="0"/>
              <a:t>As soon as a hog disease outbreak is detected:</a:t>
            </a:r>
          </a:p>
          <a:p>
            <a:pPr marL="457200" lvl="1" indent="0">
              <a:buNone/>
            </a:pPr>
            <a:r>
              <a:rPr lang="en-US" dirty="0" smtClean="0"/>
              <a:t>Step 1: Related </a:t>
            </a:r>
            <a:r>
              <a:rPr lang="en-US" dirty="0"/>
              <a:t>news will be </a:t>
            </a:r>
            <a:r>
              <a:rPr lang="en-US" dirty="0" smtClean="0"/>
              <a:t>scraped </a:t>
            </a:r>
            <a:r>
              <a:rPr lang="en-US" dirty="0"/>
              <a:t>from the website</a:t>
            </a:r>
          </a:p>
          <a:p>
            <a:pPr marL="457200" lvl="1" indent="0">
              <a:buNone/>
            </a:pPr>
            <a:r>
              <a:rPr lang="en-US" dirty="0" smtClean="0"/>
              <a:t>Step 2: Information </a:t>
            </a:r>
            <a:r>
              <a:rPr lang="en-US" dirty="0"/>
              <a:t>will be extracted from related news, </a:t>
            </a:r>
            <a:r>
              <a:rPr lang="en-US" dirty="0" smtClean="0"/>
              <a:t>	       using a hybrid approach </a:t>
            </a:r>
          </a:p>
          <a:p>
            <a:pPr marL="857250" lvl="2" indent="0">
              <a:buNone/>
            </a:pPr>
            <a:r>
              <a:rPr lang="en-US" dirty="0"/>
              <a:t>1. Normalize time</a:t>
            </a:r>
          </a:p>
          <a:p>
            <a:pPr marL="1657350" lvl="3" indent="-342900">
              <a:buFont typeface="Wingdings" panose="05000000000000000000" pitchFamily="2" charset="2"/>
              <a:buChar char="q"/>
            </a:pPr>
            <a:r>
              <a:rPr lang="en-US" dirty="0"/>
              <a:t>Different temporal formats transformed to a single form</a:t>
            </a:r>
          </a:p>
          <a:p>
            <a:pPr marL="857250" lvl="2" indent="0">
              <a:buNone/>
            </a:pPr>
            <a:r>
              <a:rPr lang="en-US" dirty="0"/>
              <a:t>2. Normalize word</a:t>
            </a:r>
          </a:p>
          <a:p>
            <a:pPr marL="1657350" lvl="3" indent="-342900">
              <a:buFont typeface="Wingdings" panose="05000000000000000000" pitchFamily="2" charset="2"/>
              <a:buChar char="q"/>
            </a:pPr>
            <a:r>
              <a:rPr lang="en-US" dirty="0"/>
              <a:t>Different word formats converted to a singular form</a:t>
            </a:r>
          </a:p>
          <a:p>
            <a:pPr marL="857250" lvl="2" indent="0">
              <a:buNone/>
            </a:pPr>
            <a:r>
              <a:rPr lang="en-US" dirty="0"/>
              <a:t>3. Keywords defining</a:t>
            </a:r>
          </a:p>
          <a:p>
            <a:pPr marL="1657350" lvl="3" indent="-342900">
              <a:buFont typeface="Wingdings" panose="05000000000000000000" pitchFamily="2" charset="2"/>
              <a:buChar char="q"/>
            </a:pPr>
            <a:r>
              <a:rPr lang="en-US" dirty="0"/>
              <a:t>Keywords are defined, </a:t>
            </a:r>
            <a:r>
              <a:rPr lang="en-US" dirty="0" err="1"/>
              <a:t>eg</a:t>
            </a:r>
            <a:r>
              <a:rPr lang="en-US" dirty="0"/>
              <a:t>: “outbreak”, “African Swine Fever” </a:t>
            </a:r>
          </a:p>
          <a:p>
            <a:pPr marL="857250" lvl="2" indent="0">
              <a:buNone/>
            </a:pPr>
            <a:r>
              <a:rPr lang="en-US" dirty="0"/>
              <a:t>4. Named Entity </a:t>
            </a:r>
            <a:r>
              <a:rPr lang="en-US" dirty="0" smtClean="0"/>
              <a:t>Recognition</a:t>
            </a:r>
            <a:endParaRPr lang="en-US" dirty="0"/>
          </a:p>
          <a:p>
            <a:pPr marL="1657350" lvl="3" indent="-342900">
              <a:buFont typeface="Wingdings" panose="05000000000000000000" pitchFamily="2" charset="2"/>
              <a:buChar char="q"/>
            </a:pPr>
            <a:r>
              <a:rPr lang="en-US" dirty="0"/>
              <a:t>Recognize the Named Entities</a:t>
            </a:r>
          </a:p>
          <a:p>
            <a:pPr marL="857250" lvl="2" indent="0">
              <a:buNone/>
            </a:pPr>
            <a:r>
              <a:rPr lang="en-US" dirty="0"/>
              <a:t>5. Information extraction</a:t>
            </a:r>
          </a:p>
          <a:p>
            <a:pPr marL="1657350" lvl="3" indent="-342900">
              <a:buFont typeface="Wingdings" panose="05000000000000000000" pitchFamily="2" charset="2"/>
              <a:buChar char="q"/>
            </a:pPr>
            <a:r>
              <a:rPr lang="en-US" dirty="0"/>
              <a:t>Extract pertinent information between Named entities</a:t>
            </a:r>
          </a:p>
          <a:p>
            <a:pPr marL="971550" lvl="1" indent="-514350">
              <a:buFont typeface="+mj-lt"/>
              <a:buAutoNum type="arabicPeriod"/>
            </a:pPr>
            <a:endParaRPr lang="en-US" dirty="0" smtClean="0"/>
          </a:p>
          <a:p>
            <a:pPr marL="457200" lvl="1" indent="0">
              <a:buNone/>
            </a:pPr>
            <a:endParaRPr lang="en-US" dirty="0" smtClean="0"/>
          </a:p>
        </p:txBody>
      </p:sp>
    </p:spTree>
    <p:extLst>
      <p:ext uri="{BB962C8B-B14F-4D97-AF65-F5344CB8AC3E}">
        <p14:creationId xmlns:p14="http://schemas.microsoft.com/office/powerpoint/2010/main" val="3354172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Application of </a:t>
            </a:r>
            <a:r>
              <a:rPr lang="en-US" dirty="0" smtClean="0"/>
              <a:t>the hybrid approach – Case study</a:t>
            </a:r>
            <a:endParaRPr dirty="0"/>
          </a:p>
        </p:txBody>
      </p:sp>
      <p:sp>
        <p:nvSpPr>
          <p:cNvPr id="3" name="Content Placeholder 2"/>
          <p:cNvSpPr>
            <a:spLocks noGrp="1"/>
          </p:cNvSpPr>
          <p:nvPr>
            <p:ph idx="1"/>
          </p:nvPr>
        </p:nvSpPr>
        <p:spPr>
          <a:xfrm>
            <a:off x="457200" y="1600201"/>
            <a:ext cx="8229600" cy="4756150"/>
          </a:xfrm>
        </p:spPr>
        <p:txBody>
          <a:bodyPr>
            <a:normAutofit/>
          </a:bodyPr>
          <a:lstStyle/>
          <a:p>
            <a:pPr marL="457200" lvl="1" indent="0">
              <a:buNone/>
            </a:pPr>
            <a:r>
              <a:rPr lang="en-US" dirty="0"/>
              <a:t>Input, News item web-scraped from </a:t>
            </a:r>
            <a:r>
              <a:rPr lang="en-US" b="1" dirty="0"/>
              <a:t>The Pig Site</a:t>
            </a:r>
          </a:p>
          <a:p>
            <a:pPr marL="457200" lvl="1" indent="0">
              <a:buNone/>
            </a:pPr>
            <a:r>
              <a:rPr lang="en-US" b="1" dirty="0">
                <a:solidFill>
                  <a:schemeClr val="accent1"/>
                </a:solidFill>
              </a:rPr>
              <a:t>'The Ministry of Agriculture and Rural Affairs said the first outbreak is on a farm in the Xushui district of Baoding city which has 5,600 hogs, some of which died because of the swine fever, though it did not provide a death toll</a:t>
            </a:r>
            <a:r>
              <a:rPr lang="en-US" dirty="0"/>
              <a:t>.</a:t>
            </a:r>
          </a:p>
          <a:p>
            <a:pPr marL="457200" lvl="1" indent="0">
              <a:buNone/>
            </a:pPr>
            <a:r>
              <a:rPr lang="en-US" dirty="0" smtClean="0"/>
              <a:t>The </a:t>
            </a:r>
            <a:r>
              <a:rPr lang="en-US" dirty="0"/>
              <a:t>farm has been quarantined and the herd slaughtered, it added</a:t>
            </a:r>
            <a:r>
              <a:rPr lang="en-US" dirty="0" smtClean="0"/>
              <a:t>.</a:t>
            </a:r>
            <a:endParaRPr lang="en-US" dirty="0"/>
          </a:p>
        </p:txBody>
      </p:sp>
    </p:spTree>
    <p:extLst>
      <p:ext uri="{BB962C8B-B14F-4D97-AF65-F5344CB8AC3E}">
        <p14:creationId xmlns:p14="http://schemas.microsoft.com/office/powerpoint/2010/main" val="3289491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Application of the hybrid approach – Case study </a:t>
            </a:r>
            <a:endParaRPr b="1" dirty="0"/>
          </a:p>
        </p:txBody>
      </p:sp>
      <p:sp>
        <p:nvSpPr>
          <p:cNvPr id="3" name="Content Placeholder 2"/>
          <p:cNvSpPr>
            <a:spLocks noGrp="1"/>
          </p:cNvSpPr>
          <p:nvPr>
            <p:ph idx="1"/>
          </p:nvPr>
        </p:nvSpPr>
        <p:spPr>
          <a:xfrm>
            <a:off x="457200" y="1600201"/>
            <a:ext cx="8229600" cy="4756150"/>
          </a:xfrm>
        </p:spPr>
        <p:txBody>
          <a:bodyPr>
            <a:normAutofit/>
          </a:bodyPr>
          <a:lstStyle/>
          <a:p>
            <a:pPr marL="457200" lvl="1" indent="0">
              <a:buNone/>
            </a:pPr>
            <a:r>
              <a:rPr lang="en-US" b="1" dirty="0" smtClean="0">
                <a:solidFill>
                  <a:schemeClr val="accent4"/>
                </a:solidFill>
              </a:rPr>
              <a:t>Reuters </a:t>
            </a:r>
            <a:r>
              <a:rPr lang="en-US" b="1" dirty="0">
                <a:solidFill>
                  <a:schemeClr val="accent4"/>
                </a:solidFill>
              </a:rPr>
              <a:t>reports that the second outbreak is in the remote Greater Khingan Mountains in Inner Mongolia, where 210 of the 222 wild boar raised on the farm died, the ministry said in a separate statement</a:t>
            </a:r>
            <a:r>
              <a:rPr lang="en-US" dirty="0"/>
              <a:t>. The rest have been slaughtered, it said.</a:t>
            </a:r>
          </a:p>
          <a:p>
            <a:pPr marL="457200" lvl="1" indent="0">
              <a:buNone/>
            </a:pPr>
            <a:r>
              <a:rPr lang="en-US" dirty="0"/>
              <a:t>China has reported more than 100 cases of African swine fever in 27 provinces and regions since last August. The disease is deadly for pigs but does not harm humans.'</a:t>
            </a:r>
            <a:endParaRPr dirty="0"/>
          </a:p>
        </p:txBody>
      </p:sp>
    </p:spTree>
    <p:extLst>
      <p:ext uri="{BB962C8B-B14F-4D97-AF65-F5344CB8AC3E}">
        <p14:creationId xmlns:p14="http://schemas.microsoft.com/office/powerpoint/2010/main" val="1638706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rPr lang="en-US" dirty="0" smtClean="0"/>
              <a:t>Case study specific steps</a:t>
            </a:r>
            <a:endParaRPr dirty="0"/>
          </a:p>
        </p:txBody>
      </p:sp>
      <p:sp>
        <p:nvSpPr>
          <p:cNvPr id="3" name="Content Placeholder 2"/>
          <p:cNvSpPr>
            <a:spLocks noGrp="1"/>
          </p:cNvSpPr>
          <p:nvPr>
            <p:ph idx="1"/>
          </p:nvPr>
        </p:nvSpPr>
        <p:spPr>
          <a:xfrm>
            <a:off x="457200" y="1371600"/>
            <a:ext cx="8229600" cy="4984751"/>
          </a:xfrm>
        </p:spPr>
        <p:txBody>
          <a:bodyPr>
            <a:normAutofit/>
          </a:bodyPr>
          <a:lstStyle/>
          <a:p>
            <a:pPr marL="971550" lvl="1" indent="-514350">
              <a:buFont typeface="+mj-lt"/>
              <a:buAutoNum type="arabicPeriod"/>
            </a:pPr>
            <a:r>
              <a:rPr lang="en-US" dirty="0"/>
              <a:t>Normalize word</a:t>
            </a:r>
            <a:r>
              <a:rPr lang="en-US" dirty="0" smtClean="0"/>
              <a:t>:</a:t>
            </a:r>
            <a:endParaRPr lang="en-US" sz="2400" dirty="0">
              <a:solidFill>
                <a:schemeClr val="accent1">
                  <a:lumMod val="75000"/>
                </a:schemeClr>
              </a:solidFill>
            </a:endParaRPr>
          </a:p>
          <a:p>
            <a:pPr lvl="2"/>
            <a:r>
              <a:rPr lang="en-US" dirty="0" smtClean="0"/>
              <a:t>Raised </a:t>
            </a:r>
            <a:r>
              <a:rPr lang="en-US" dirty="0"/>
              <a:t>to </a:t>
            </a:r>
            <a:r>
              <a:rPr lang="en-US" dirty="0">
                <a:solidFill>
                  <a:schemeClr val="accent1">
                    <a:lumMod val="75000"/>
                  </a:schemeClr>
                </a:solidFill>
              </a:rPr>
              <a:t>raise</a:t>
            </a:r>
          </a:p>
          <a:p>
            <a:pPr lvl="2"/>
            <a:r>
              <a:rPr lang="en-US" dirty="0" smtClean="0"/>
              <a:t>Slaughtered </a:t>
            </a:r>
            <a:r>
              <a:rPr lang="en-US" dirty="0"/>
              <a:t>to </a:t>
            </a:r>
            <a:r>
              <a:rPr lang="en-US" dirty="0" smtClean="0">
                <a:solidFill>
                  <a:schemeClr val="accent1">
                    <a:lumMod val="75000"/>
                  </a:schemeClr>
                </a:solidFill>
              </a:rPr>
              <a:t>slaughter</a:t>
            </a:r>
          </a:p>
          <a:p>
            <a:pPr lvl="2"/>
            <a:r>
              <a:rPr lang="en-US" dirty="0" smtClean="0"/>
              <a:t>Quarantined </a:t>
            </a:r>
            <a:r>
              <a:rPr lang="en-US" dirty="0"/>
              <a:t>to </a:t>
            </a:r>
            <a:r>
              <a:rPr lang="en-US" dirty="0">
                <a:solidFill>
                  <a:schemeClr val="accent1">
                    <a:lumMod val="75000"/>
                  </a:schemeClr>
                </a:solidFill>
              </a:rPr>
              <a:t>quarantine</a:t>
            </a:r>
            <a:endParaRPr lang="en-US" dirty="0"/>
          </a:p>
          <a:p>
            <a:pPr marL="971550" lvl="1" indent="-514350">
              <a:buFont typeface="+mj-lt"/>
              <a:buAutoNum type="arabicPeriod"/>
            </a:pPr>
            <a:r>
              <a:rPr lang="en-US" dirty="0"/>
              <a:t>Keyword </a:t>
            </a:r>
            <a:r>
              <a:rPr lang="en-US" dirty="0" smtClean="0"/>
              <a:t>define:</a:t>
            </a:r>
            <a:endParaRPr lang="en-US" dirty="0"/>
          </a:p>
          <a:p>
            <a:pPr lvl="2"/>
            <a:r>
              <a:rPr lang="en-US" dirty="0">
                <a:solidFill>
                  <a:schemeClr val="accent1">
                    <a:lumMod val="75000"/>
                  </a:schemeClr>
                </a:solidFill>
              </a:rPr>
              <a:t>“outbreak”</a:t>
            </a:r>
          </a:p>
          <a:p>
            <a:pPr marL="971550" lvl="1" indent="-514350">
              <a:buFont typeface="+mj-lt"/>
              <a:buAutoNum type="arabicPeriod"/>
            </a:pPr>
            <a:r>
              <a:rPr lang="en-US" dirty="0"/>
              <a:t>Named Entity </a:t>
            </a:r>
            <a:r>
              <a:rPr lang="en-US" dirty="0" smtClean="0"/>
              <a:t>Recognition:</a:t>
            </a:r>
            <a:endParaRPr lang="en-US" dirty="0"/>
          </a:p>
          <a:p>
            <a:pPr lvl="2"/>
            <a:r>
              <a:rPr lang="en-US" dirty="0" smtClean="0">
                <a:solidFill>
                  <a:schemeClr val="accent1">
                    <a:lumMod val="75000"/>
                  </a:schemeClr>
                </a:solidFill>
              </a:rPr>
              <a:t>Ministry </a:t>
            </a:r>
            <a:r>
              <a:rPr lang="en-US" dirty="0">
                <a:solidFill>
                  <a:schemeClr val="accent1">
                    <a:lumMod val="75000"/>
                  </a:schemeClr>
                </a:solidFill>
              </a:rPr>
              <a:t>of Agriculture and Rural Affairs</a:t>
            </a:r>
          </a:p>
          <a:p>
            <a:pPr lvl="2"/>
            <a:r>
              <a:rPr lang="en-US" dirty="0">
                <a:solidFill>
                  <a:schemeClr val="accent1">
                    <a:lumMod val="75000"/>
                  </a:schemeClr>
                </a:solidFill>
              </a:rPr>
              <a:t>Xushui district of Baoding city</a:t>
            </a:r>
          </a:p>
          <a:p>
            <a:pPr lvl="2"/>
            <a:r>
              <a:rPr lang="en-US" dirty="0" smtClean="0">
                <a:solidFill>
                  <a:schemeClr val="accent1">
                    <a:lumMod val="75000"/>
                  </a:schemeClr>
                </a:solidFill>
              </a:rPr>
              <a:t>Swine </a:t>
            </a:r>
            <a:r>
              <a:rPr lang="en-US" dirty="0">
                <a:solidFill>
                  <a:schemeClr val="accent1">
                    <a:lumMod val="75000"/>
                  </a:schemeClr>
                </a:solidFill>
              </a:rPr>
              <a:t>fever</a:t>
            </a:r>
            <a:endParaRPr dirty="0">
              <a:solidFill>
                <a:schemeClr val="accent1">
                  <a:lumMod val="75000"/>
                </a:schemeClr>
              </a:solidFill>
            </a:endParaRPr>
          </a:p>
        </p:txBody>
      </p:sp>
    </p:spTree>
    <p:extLst>
      <p:ext uri="{BB962C8B-B14F-4D97-AF65-F5344CB8AC3E}">
        <p14:creationId xmlns:p14="http://schemas.microsoft.com/office/powerpoint/2010/main" val="1919871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rPr lang="en-US" dirty="0" smtClean="0"/>
              <a:t>Case study result</a:t>
            </a:r>
            <a:endParaRPr dirty="0"/>
          </a:p>
        </p:txBody>
      </p:sp>
      <p:sp>
        <p:nvSpPr>
          <p:cNvPr id="3" name="Content Placeholder 2"/>
          <p:cNvSpPr>
            <a:spLocks noGrp="1"/>
          </p:cNvSpPr>
          <p:nvPr>
            <p:ph idx="1"/>
          </p:nvPr>
        </p:nvSpPr>
        <p:spPr/>
        <p:txBody>
          <a:bodyPr/>
          <a:lstStyle/>
          <a:p>
            <a:pPr marL="457200" lvl="1" indent="0">
              <a:buNone/>
            </a:pPr>
            <a:r>
              <a:rPr lang="en-US" dirty="0" smtClean="0"/>
              <a:t>4. </a:t>
            </a:r>
            <a:r>
              <a:rPr lang="en-US" dirty="0"/>
              <a:t>I</a:t>
            </a:r>
            <a:r>
              <a:rPr lang="en-US" dirty="0" smtClean="0"/>
              <a:t>nformation extraction, and result:</a:t>
            </a:r>
            <a:endParaRPr lang="en-US" dirty="0"/>
          </a:p>
          <a:p>
            <a:pPr marL="457200" lvl="1" indent="0">
              <a:buNone/>
            </a:pPr>
            <a:r>
              <a:rPr lang="en-US" dirty="0">
                <a:solidFill>
                  <a:schemeClr val="accent1"/>
                </a:solidFill>
              </a:rPr>
              <a:t>	1. </a:t>
            </a:r>
            <a:r>
              <a:rPr lang="en-US" dirty="0" smtClean="0">
                <a:solidFill>
                  <a:schemeClr val="accent1"/>
                </a:solidFill>
              </a:rPr>
              <a:t>'outbreak</a:t>
            </a:r>
            <a:r>
              <a:rPr lang="en-US" dirty="0">
                <a:solidFill>
                  <a:schemeClr val="accent1"/>
                </a:solidFill>
              </a:rPr>
              <a:t>', Source: </a:t>
            </a:r>
            <a:r>
              <a:rPr lang="en-US" dirty="0" smtClean="0">
                <a:solidFill>
                  <a:schemeClr val="accent1"/>
                </a:solidFill>
              </a:rPr>
              <a:t>Ministry of Agriculture and Rural Affairs', Location: </a:t>
            </a:r>
            <a:r>
              <a:rPr lang="en-US" dirty="0" err="1" smtClean="0">
                <a:solidFill>
                  <a:schemeClr val="accent1"/>
                </a:solidFill>
              </a:rPr>
              <a:t>Xushui</a:t>
            </a:r>
            <a:r>
              <a:rPr lang="en-US" dirty="0" smtClean="0">
                <a:solidFill>
                  <a:schemeClr val="accent1"/>
                </a:solidFill>
              </a:rPr>
              <a:t> district of Baoding city', Stats: 5,600'</a:t>
            </a:r>
            <a:endParaRPr lang="en-US" dirty="0">
              <a:solidFill>
                <a:schemeClr val="accent1"/>
              </a:solidFill>
            </a:endParaRPr>
          </a:p>
          <a:p>
            <a:pPr marL="457200" lvl="1" indent="0">
              <a:buNone/>
            </a:pPr>
            <a:r>
              <a:rPr lang="en-US" dirty="0">
                <a:solidFill>
                  <a:schemeClr val="accent4"/>
                </a:solidFill>
              </a:rPr>
              <a:t>	</a:t>
            </a:r>
            <a:r>
              <a:rPr lang="en-US" dirty="0" smtClean="0">
                <a:solidFill>
                  <a:schemeClr val="accent4"/>
                </a:solidFill>
              </a:rPr>
              <a:t>2. 'outbreak</a:t>
            </a:r>
            <a:r>
              <a:rPr lang="en-US" dirty="0">
                <a:solidFill>
                  <a:schemeClr val="accent4"/>
                </a:solidFill>
              </a:rPr>
              <a:t>', Source: 'Reuters</a:t>
            </a:r>
            <a:r>
              <a:rPr lang="en-US" dirty="0" smtClean="0">
                <a:solidFill>
                  <a:schemeClr val="accent4"/>
                </a:solidFill>
              </a:rPr>
              <a:t>', </a:t>
            </a:r>
            <a:r>
              <a:rPr lang="en-US" dirty="0">
                <a:solidFill>
                  <a:schemeClr val="accent4"/>
                </a:solidFill>
              </a:rPr>
              <a:t>Location: 'remote Greater Khingan Mountains in Inner Mongolia', Stats: '210 of the 222 </a:t>
            </a:r>
            <a:r>
              <a:rPr lang="en-US" dirty="0" smtClean="0">
                <a:solidFill>
                  <a:schemeClr val="accent4"/>
                </a:solidFill>
              </a:rPr>
              <a:t>died</a:t>
            </a:r>
            <a:r>
              <a:rPr lang="en-US" dirty="0">
                <a:solidFill>
                  <a:schemeClr val="accent4"/>
                </a:solidFill>
              </a:rPr>
              <a:t>'</a:t>
            </a:r>
            <a:endParaRPr dirty="0">
              <a:solidFill>
                <a:schemeClr val="accent4"/>
              </a:solidFill>
            </a:endParaRPr>
          </a:p>
        </p:txBody>
      </p:sp>
    </p:spTree>
    <p:extLst>
      <p:ext uri="{BB962C8B-B14F-4D97-AF65-F5344CB8AC3E}">
        <p14:creationId xmlns:p14="http://schemas.microsoft.com/office/powerpoint/2010/main" val="1830735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304800"/>
            <a:ext cx="8050227" cy="1066800"/>
          </a:xfrm>
        </p:spPr>
        <p:txBody>
          <a:bodyPr>
            <a:noAutofit/>
          </a:bodyPr>
          <a:lstStyle/>
          <a:p>
            <a:pPr marL="457200" lvl="1" algn="ctr"/>
            <a:r>
              <a:rPr lang="en-US" sz="4000" dirty="0" smtClean="0"/>
              <a:t>Hybrid approach drawbacks </a:t>
            </a:r>
          </a:p>
        </p:txBody>
      </p:sp>
      <p:sp>
        <p:nvSpPr>
          <p:cNvPr id="3" name="Content Placeholder 2"/>
          <p:cNvSpPr>
            <a:spLocks noGrp="1"/>
          </p:cNvSpPr>
          <p:nvPr>
            <p:ph idx="1"/>
          </p:nvPr>
        </p:nvSpPr>
        <p:spPr>
          <a:xfrm>
            <a:off x="457200" y="1371600"/>
            <a:ext cx="8229600" cy="4984751"/>
          </a:xfrm>
        </p:spPr>
        <p:txBody>
          <a:bodyPr>
            <a:normAutofit/>
          </a:bodyPr>
          <a:lstStyle/>
          <a:p>
            <a:pPr marL="971550" lvl="1" indent="-514350"/>
            <a:endParaRPr lang="en-US" dirty="0" smtClean="0"/>
          </a:p>
          <a:p>
            <a:pPr marL="971550" lvl="1" indent="-514350">
              <a:buFont typeface="+mj-lt"/>
              <a:buAutoNum type="arabicPeriod"/>
            </a:pPr>
            <a:r>
              <a:rPr lang="en-US" dirty="0" smtClean="0"/>
              <a:t>Task specific for each disease and country</a:t>
            </a:r>
          </a:p>
          <a:p>
            <a:pPr marL="1371600" lvl="2" indent="-514350"/>
            <a:r>
              <a:rPr lang="en-US" dirty="0" smtClean="0"/>
              <a:t>“Reporting </a:t>
            </a:r>
            <a:r>
              <a:rPr lang="en-US" dirty="0"/>
              <a:t>it wouldn't have made a difference, he said, standing outside his farm in </a:t>
            </a:r>
            <a:r>
              <a:rPr lang="en-US" dirty="0" err="1" smtClean="0">
                <a:solidFill>
                  <a:srgbClr val="FF0000"/>
                </a:solidFill>
              </a:rPr>
              <a:t>xijiahe</a:t>
            </a:r>
            <a:r>
              <a:rPr lang="en-US" dirty="0"/>
              <a:t>, a village in </a:t>
            </a:r>
            <a:r>
              <a:rPr lang="en-US" dirty="0">
                <a:solidFill>
                  <a:schemeClr val="accent1"/>
                </a:solidFill>
              </a:rPr>
              <a:t>China's</a:t>
            </a:r>
            <a:r>
              <a:rPr lang="en-US" dirty="0"/>
              <a:t> </a:t>
            </a:r>
            <a:r>
              <a:rPr lang="en-US" dirty="0">
                <a:solidFill>
                  <a:schemeClr val="accent1"/>
                </a:solidFill>
              </a:rPr>
              <a:t>Shandong</a:t>
            </a:r>
            <a:r>
              <a:rPr lang="en-US" dirty="0"/>
              <a:t> province</a:t>
            </a:r>
            <a:r>
              <a:rPr lang="en-US" dirty="0" smtClean="0"/>
              <a:t>.”</a:t>
            </a:r>
          </a:p>
          <a:p>
            <a:pPr marL="971550" lvl="1" indent="-514350">
              <a:buFont typeface="+mj-lt"/>
              <a:buAutoNum type="arabicPeriod"/>
            </a:pPr>
            <a:r>
              <a:rPr lang="en-US" dirty="0" smtClean="0"/>
              <a:t>Time </a:t>
            </a:r>
            <a:r>
              <a:rPr lang="en-US" dirty="0"/>
              <a:t>consuming for coding </a:t>
            </a:r>
            <a:r>
              <a:rPr lang="en-US" dirty="0" smtClean="0"/>
              <a:t>rules</a:t>
            </a:r>
          </a:p>
          <a:p>
            <a:pPr marL="971550" lvl="1" indent="-514350">
              <a:buFont typeface="+mj-lt"/>
              <a:buAutoNum type="arabicPeriod"/>
            </a:pPr>
            <a:r>
              <a:rPr lang="en-US" dirty="0" smtClean="0"/>
              <a:t>Corpus is not comprehensive</a:t>
            </a:r>
          </a:p>
          <a:p>
            <a:pPr marL="971550" lvl="1" indent="-514350">
              <a:buFont typeface="+mj-lt"/>
              <a:buAutoNum type="arabicPeriod"/>
            </a:pPr>
            <a:r>
              <a:rPr lang="en-US" dirty="0"/>
              <a:t>News from only a few hog news websites are scraped </a:t>
            </a:r>
          </a:p>
          <a:p>
            <a:pPr marL="457200" lvl="1" indent="0">
              <a:buNone/>
            </a:pPr>
            <a:endParaRPr lang="en-US" dirty="0" smtClean="0"/>
          </a:p>
        </p:txBody>
      </p:sp>
    </p:spTree>
    <p:extLst>
      <p:ext uri="{BB962C8B-B14F-4D97-AF65-F5344CB8AC3E}">
        <p14:creationId xmlns:p14="http://schemas.microsoft.com/office/powerpoint/2010/main" val="329493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rPr dirty="0"/>
              <a:t>Disclaimer</a:t>
            </a:r>
          </a:p>
        </p:txBody>
      </p:sp>
      <p:sp>
        <p:nvSpPr>
          <p:cNvPr id="3" name="Content Placeholder 2"/>
          <p:cNvSpPr>
            <a:spLocks noGrp="1"/>
          </p:cNvSpPr>
          <p:nvPr>
            <p:ph idx="1"/>
          </p:nvPr>
        </p:nvSpPr>
        <p:spPr/>
        <p:txBody>
          <a:bodyPr/>
          <a:lstStyle/>
          <a:p>
            <a:pPr marL="0" indent="0">
              <a:buNone/>
            </a:pPr>
            <a:r>
              <a:rPr lang="en-US" dirty="0"/>
              <a:t>The findings and conclusions in this presentation are those of the author and should not be construed to represent any official USDA or U.S. Government determination or policy.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Outline</a:t>
            </a:r>
            <a:endParaRPr dirty="0"/>
          </a:p>
        </p:txBody>
      </p:sp>
      <p:sp>
        <p:nvSpPr>
          <p:cNvPr id="3" name="Content Placeholder 2"/>
          <p:cNvSpPr>
            <a:spLocks noGrp="1"/>
          </p:cNvSpPr>
          <p:nvPr>
            <p:ph idx="1"/>
          </p:nvPr>
        </p:nvSpPr>
        <p:spPr>
          <a:xfrm>
            <a:off x="457200" y="1600201"/>
            <a:ext cx="8229600" cy="4711587"/>
          </a:xfrm>
        </p:spPr>
        <p:txBody>
          <a:bodyPr>
            <a:normAutofit fontScale="92500" lnSpcReduction="20000"/>
          </a:bodyPr>
          <a:lstStyle/>
          <a:p>
            <a:pPr marL="457200" lvl="1" indent="0">
              <a:buNone/>
            </a:pPr>
            <a:r>
              <a:rPr lang="en-US" dirty="0" smtClean="0">
                <a:solidFill>
                  <a:schemeClr val="bg2">
                    <a:lumMod val="75000"/>
                  </a:schemeClr>
                </a:solidFill>
              </a:rPr>
              <a:t>3. Approach:</a:t>
            </a:r>
          </a:p>
          <a:p>
            <a:pPr lvl="2"/>
            <a:r>
              <a:rPr lang="en-US" dirty="0" smtClean="0">
                <a:solidFill>
                  <a:schemeClr val="bg2">
                    <a:lumMod val="75000"/>
                  </a:schemeClr>
                </a:solidFill>
              </a:rPr>
              <a:t>Stage 1: Disease outbreak detection</a:t>
            </a:r>
            <a:endParaRPr lang="en-US" dirty="0">
              <a:solidFill>
                <a:schemeClr val="bg2">
                  <a:lumMod val="75000"/>
                </a:schemeClr>
              </a:solidFill>
            </a:endParaRPr>
          </a:p>
          <a:p>
            <a:pPr lvl="2"/>
            <a:r>
              <a:rPr lang="en-US" dirty="0" smtClean="0"/>
              <a:t>Stage 2: Web scraping-Natural Language </a:t>
            </a:r>
            <a:r>
              <a:rPr lang="en-US" dirty="0"/>
              <a:t>P</a:t>
            </a:r>
            <a:r>
              <a:rPr lang="en-US" dirty="0" smtClean="0"/>
              <a:t>rocessing (NLP) approach</a:t>
            </a:r>
          </a:p>
          <a:p>
            <a:pPr lvl="3">
              <a:buFont typeface="Wingdings" panose="05000000000000000000" pitchFamily="2" charset="2"/>
              <a:buChar char="q"/>
            </a:pPr>
            <a:r>
              <a:rPr lang="en-US" dirty="0" smtClean="0"/>
              <a:t>Named Entity Recognition (NER) and Information Extraction (IE)</a:t>
            </a:r>
          </a:p>
          <a:p>
            <a:pPr lvl="3">
              <a:buFont typeface="Wingdings" panose="05000000000000000000" pitchFamily="2" charset="2"/>
              <a:buChar char="q"/>
            </a:pPr>
            <a:r>
              <a:rPr lang="en-US" dirty="0" smtClean="0"/>
              <a:t>Stage 2.1: </a:t>
            </a:r>
            <a:r>
              <a:rPr lang="en-US" dirty="0"/>
              <a:t>Hybrid </a:t>
            </a:r>
            <a:r>
              <a:rPr lang="en-US" dirty="0" smtClean="0"/>
              <a:t>approach</a:t>
            </a:r>
          </a:p>
          <a:p>
            <a:pPr lvl="4">
              <a:buFont typeface="Wingdings" panose="05000000000000000000" pitchFamily="2" charset="2"/>
              <a:buChar char="Ø"/>
            </a:pPr>
            <a:r>
              <a:rPr lang="en-US" dirty="0" smtClean="0"/>
              <a:t>Definition</a:t>
            </a:r>
          </a:p>
          <a:p>
            <a:pPr lvl="4">
              <a:buFont typeface="Wingdings" panose="05000000000000000000" pitchFamily="2" charset="2"/>
              <a:buChar char="Ø"/>
            </a:pPr>
            <a:r>
              <a:rPr lang="en-US" dirty="0" smtClean="0"/>
              <a:t>Case study</a:t>
            </a:r>
          </a:p>
          <a:p>
            <a:pPr lvl="3">
              <a:buFont typeface="Wingdings" panose="05000000000000000000" pitchFamily="2" charset="2"/>
              <a:buChar char="q"/>
            </a:pPr>
            <a:r>
              <a:rPr lang="en-US" dirty="0"/>
              <a:t>Stage </a:t>
            </a:r>
            <a:r>
              <a:rPr lang="en-US" dirty="0" smtClean="0"/>
              <a:t>2.2 </a:t>
            </a:r>
            <a:r>
              <a:rPr lang="en-US" dirty="0"/>
              <a:t>to improve Stage </a:t>
            </a:r>
            <a:r>
              <a:rPr lang="en-US" dirty="0" smtClean="0"/>
              <a:t>2.1: </a:t>
            </a:r>
            <a:r>
              <a:rPr lang="en-US" dirty="0"/>
              <a:t>Pre-training of Deep Bidirectional Transformers for Language Understanding (BERT</a:t>
            </a:r>
            <a:r>
              <a:rPr lang="en-US" dirty="0" smtClean="0"/>
              <a:t>)</a:t>
            </a:r>
          </a:p>
          <a:p>
            <a:pPr lvl="4">
              <a:buFont typeface="Wingdings" panose="05000000000000000000" pitchFamily="2" charset="2"/>
              <a:buChar char="Ø"/>
            </a:pPr>
            <a:r>
              <a:rPr lang="en-US" dirty="0" smtClean="0"/>
              <a:t>Definition</a:t>
            </a:r>
          </a:p>
          <a:p>
            <a:pPr lvl="4">
              <a:buFont typeface="Wingdings" panose="05000000000000000000" pitchFamily="2" charset="2"/>
              <a:buChar char="Ø"/>
            </a:pPr>
            <a:r>
              <a:rPr lang="en-US" dirty="0" smtClean="0"/>
              <a:t>Experiment on NER</a:t>
            </a:r>
          </a:p>
          <a:p>
            <a:pPr marL="457200" lvl="1" indent="0">
              <a:buNone/>
            </a:pPr>
            <a:r>
              <a:rPr lang="en-US" dirty="0" smtClean="0"/>
              <a:t>4.  Conclusion</a:t>
            </a:r>
          </a:p>
          <a:p>
            <a:pPr marL="457200" lvl="1" indent="0">
              <a:buNone/>
            </a:pPr>
            <a:r>
              <a:rPr lang="en-US" dirty="0" smtClean="0"/>
              <a:t>5.  Potential for the information</a:t>
            </a:r>
            <a:endParaRPr dirty="0"/>
          </a:p>
        </p:txBody>
      </p:sp>
    </p:spTree>
    <p:extLst>
      <p:ext uri="{BB962C8B-B14F-4D97-AF65-F5344CB8AC3E}">
        <p14:creationId xmlns:p14="http://schemas.microsoft.com/office/powerpoint/2010/main" val="3061742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NLP approaches overview- Continue</a:t>
            </a:r>
            <a:endParaRPr dirty="0"/>
          </a:p>
        </p:txBody>
      </p:sp>
      <p:sp>
        <p:nvSpPr>
          <p:cNvPr id="3" name="Content Placeholder 2"/>
          <p:cNvSpPr>
            <a:spLocks noGrp="1"/>
          </p:cNvSpPr>
          <p:nvPr>
            <p:ph idx="1"/>
          </p:nvPr>
        </p:nvSpPr>
        <p:spPr>
          <a:xfrm>
            <a:off x="457200" y="1371600"/>
            <a:ext cx="8229600" cy="4984751"/>
          </a:xfrm>
        </p:spPr>
        <p:txBody>
          <a:bodyPr>
            <a:normAutofit fontScale="92500" lnSpcReduction="10000"/>
          </a:bodyPr>
          <a:lstStyle/>
          <a:p>
            <a:pPr marL="457200" lvl="1" indent="0">
              <a:buNone/>
            </a:pPr>
            <a:r>
              <a:rPr lang="en-US" dirty="0" smtClean="0"/>
              <a:t>3.   Hybrid </a:t>
            </a:r>
            <a:r>
              <a:rPr lang="en-US" dirty="0"/>
              <a:t>approach = </a:t>
            </a:r>
            <a:r>
              <a:rPr lang="en-US" dirty="0" smtClean="0"/>
              <a:t>Rule-based + </a:t>
            </a:r>
            <a:r>
              <a:rPr lang="en-US" dirty="0"/>
              <a:t>“Traditional” </a:t>
            </a:r>
            <a:r>
              <a:rPr lang="en-US" dirty="0" smtClean="0"/>
              <a:t>	machine learning</a:t>
            </a:r>
            <a:endParaRPr lang="en-US" dirty="0"/>
          </a:p>
          <a:p>
            <a:pPr marL="457200" lvl="1" indent="0">
              <a:buNone/>
            </a:pPr>
            <a:r>
              <a:rPr lang="en-US" dirty="0" smtClean="0"/>
              <a:t>4.   Deep learning</a:t>
            </a:r>
          </a:p>
          <a:p>
            <a:pPr lvl="2"/>
            <a:r>
              <a:rPr lang="en-US" dirty="0" smtClean="0"/>
              <a:t>Feature </a:t>
            </a:r>
            <a:r>
              <a:rPr lang="en-US" dirty="0"/>
              <a:t>engineering is </a:t>
            </a:r>
            <a:r>
              <a:rPr lang="en-US" dirty="0" smtClean="0"/>
              <a:t>skipped</a:t>
            </a:r>
            <a:r>
              <a:rPr lang="en-US" dirty="0"/>
              <a:t>, as networks will "learn" important features </a:t>
            </a:r>
            <a:endParaRPr lang="en-US" dirty="0" smtClean="0"/>
          </a:p>
          <a:p>
            <a:pPr lvl="2"/>
            <a:r>
              <a:rPr lang="en-US" dirty="0" smtClean="0"/>
              <a:t>Streams </a:t>
            </a:r>
            <a:r>
              <a:rPr lang="en-US" dirty="0"/>
              <a:t>of raw parameters </a:t>
            </a:r>
            <a:r>
              <a:rPr lang="en-US" dirty="0" smtClean="0"/>
              <a:t>(words) </a:t>
            </a:r>
            <a:r>
              <a:rPr lang="en-US" dirty="0"/>
              <a:t>without engineered features, are fed into </a:t>
            </a:r>
            <a:r>
              <a:rPr lang="en-US" dirty="0" smtClean="0"/>
              <a:t>networks</a:t>
            </a:r>
          </a:p>
          <a:p>
            <a:pPr lvl="2"/>
            <a:r>
              <a:rPr lang="en-US" dirty="0" smtClean="0"/>
              <a:t>Large training corpus (dataset)</a:t>
            </a:r>
            <a:endParaRPr lang="en-US" dirty="0"/>
          </a:p>
          <a:p>
            <a:pPr marL="971550" lvl="1" indent="-514350">
              <a:buAutoNum type="arabicPeriod" startAt="5"/>
            </a:pPr>
            <a:r>
              <a:rPr lang="en-US" dirty="0" smtClean="0"/>
              <a:t>Semi-supervised deep learning</a:t>
            </a:r>
          </a:p>
          <a:p>
            <a:pPr marL="1200150" lvl="2" indent="-342900"/>
            <a:r>
              <a:rPr lang="en-US" dirty="0" smtClean="0"/>
              <a:t>Only small number of training instances are available</a:t>
            </a:r>
          </a:p>
          <a:p>
            <a:pPr marL="1200150" lvl="2" indent="-342900"/>
            <a:r>
              <a:rPr lang="en-US" dirty="0" smtClean="0"/>
              <a:t>Pre-trained on billion records corpus</a:t>
            </a:r>
          </a:p>
          <a:p>
            <a:pPr marL="1200150" lvl="2" indent="-342900"/>
            <a:r>
              <a:rPr lang="en-US" dirty="0" smtClean="0"/>
              <a:t>Fine-tuned to domain adaption</a:t>
            </a:r>
            <a:endParaRPr lang="en-US" dirty="0"/>
          </a:p>
          <a:p>
            <a:pPr marL="857250" lvl="2" indent="0">
              <a:buNone/>
            </a:pPr>
            <a:r>
              <a:rPr lang="en-US" dirty="0" smtClean="0"/>
              <a:t>	</a:t>
            </a:r>
            <a:r>
              <a:rPr lang="en-US" dirty="0"/>
              <a:t>(</a:t>
            </a:r>
            <a:r>
              <a:rPr lang="en-US" dirty="0" err="1"/>
              <a:t>Jurafsky</a:t>
            </a:r>
            <a:r>
              <a:rPr lang="en-US" dirty="0"/>
              <a:t> and Martin, </a:t>
            </a:r>
            <a:r>
              <a:rPr lang="en-US" dirty="0" smtClean="0"/>
              <a:t>2014; </a:t>
            </a:r>
            <a:r>
              <a:rPr lang="en-US" dirty="0"/>
              <a:t>Goldberg</a:t>
            </a:r>
            <a:r>
              <a:rPr lang="en-US" dirty="0" smtClean="0"/>
              <a:t>, 2017)</a:t>
            </a:r>
          </a:p>
        </p:txBody>
      </p:sp>
    </p:spTree>
    <p:extLst>
      <p:ext uri="{BB962C8B-B14F-4D97-AF65-F5344CB8AC3E}">
        <p14:creationId xmlns:p14="http://schemas.microsoft.com/office/powerpoint/2010/main" val="4234442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 2.2: Semi-supervised deep learning network Overview</a:t>
            </a:r>
            <a:endParaRPr dirty="0"/>
          </a:p>
        </p:txBody>
      </p:sp>
      <p:sp>
        <p:nvSpPr>
          <p:cNvPr id="3" name="Content Placeholder 2"/>
          <p:cNvSpPr>
            <a:spLocks noGrp="1"/>
          </p:cNvSpPr>
          <p:nvPr>
            <p:ph idx="1"/>
          </p:nvPr>
        </p:nvSpPr>
        <p:spPr>
          <a:xfrm>
            <a:off x="457200" y="1371600"/>
            <a:ext cx="8229600" cy="4984751"/>
          </a:xfrm>
        </p:spPr>
        <p:txBody>
          <a:bodyPr>
            <a:normAutofit/>
          </a:bodyPr>
          <a:lstStyle/>
          <a:p>
            <a:pPr marL="457200" lvl="1" indent="0">
              <a:buNone/>
            </a:pPr>
            <a:r>
              <a:rPr lang="en-US" sz="3000" dirty="0" smtClean="0"/>
              <a:t>Designed to improve Stage 2.1, hybrid approach</a:t>
            </a:r>
          </a:p>
          <a:p>
            <a:pPr marL="457200" lvl="1" indent="0">
              <a:buNone/>
            </a:pPr>
            <a:r>
              <a:rPr lang="en-US" sz="3000" dirty="0" smtClean="0"/>
              <a:t>1. Increase the number of scraped news sites</a:t>
            </a:r>
          </a:p>
          <a:p>
            <a:pPr lvl="2"/>
            <a:r>
              <a:rPr lang="en-US" sz="2600" dirty="0" smtClean="0"/>
              <a:t>Streaming </a:t>
            </a:r>
            <a:r>
              <a:rPr lang="en-US" sz="2600" dirty="0"/>
              <a:t>news </a:t>
            </a:r>
            <a:r>
              <a:rPr lang="en-US" sz="2600" dirty="0" smtClean="0"/>
              <a:t>API</a:t>
            </a:r>
            <a:endParaRPr lang="en-US" sz="2600" dirty="0"/>
          </a:p>
          <a:p>
            <a:pPr lvl="3">
              <a:buFont typeface="Wingdings" panose="05000000000000000000" pitchFamily="2" charset="2"/>
              <a:buChar char="q"/>
            </a:pPr>
            <a:r>
              <a:rPr lang="en-US" sz="2200" dirty="0"/>
              <a:t> Collect related news from hundreds of thousand web </a:t>
            </a:r>
            <a:r>
              <a:rPr lang="en-US" sz="2200" dirty="0" smtClean="0"/>
              <a:t>sources</a:t>
            </a:r>
          </a:p>
          <a:p>
            <a:pPr marL="457200" lvl="1" indent="0">
              <a:buNone/>
            </a:pPr>
            <a:r>
              <a:rPr lang="en-US" sz="3000" dirty="0" smtClean="0"/>
              <a:t>2. Improve the efficiency of the hybrid approach with </a:t>
            </a:r>
            <a:r>
              <a:rPr lang="en-US" dirty="0"/>
              <a:t>l</a:t>
            </a:r>
            <a:r>
              <a:rPr lang="en-US" dirty="0" smtClean="0"/>
              <a:t>imited training data</a:t>
            </a:r>
          </a:p>
          <a:p>
            <a:pPr marL="1371600" lvl="2" indent="-514350"/>
            <a:r>
              <a:rPr lang="en-US" dirty="0" smtClean="0"/>
              <a:t>Semi-supervised deep learning network</a:t>
            </a:r>
          </a:p>
          <a:p>
            <a:pPr marL="1828800" lvl="3" indent="-514350">
              <a:buFont typeface="Wingdings" panose="05000000000000000000" pitchFamily="2" charset="2"/>
              <a:buChar char="q"/>
            </a:pPr>
            <a:r>
              <a:rPr lang="en-US" dirty="0" smtClean="0"/>
              <a:t>Pre-training </a:t>
            </a:r>
            <a:r>
              <a:rPr lang="en-US" dirty="0"/>
              <a:t>of Deep Bidirectional Transformers for Language </a:t>
            </a:r>
            <a:r>
              <a:rPr lang="en-US" dirty="0" smtClean="0"/>
              <a:t>Understanding (BERT)</a:t>
            </a:r>
          </a:p>
        </p:txBody>
      </p:sp>
    </p:spTree>
    <p:extLst>
      <p:ext uri="{BB962C8B-B14F-4D97-AF65-F5344CB8AC3E}">
        <p14:creationId xmlns:p14="http://schemas.microsoft.com/office/powerpoint/2010/main" val="346510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000" dirty="0"/>
              <a:t>Pre-training of Deep Bidirectional Transformers for Language Understanding (</a:t>
            </a:r>
            <a:r>
              <a:rPr lang="en-US" sz="3000" dirty="0" smtClean="0"/>
              <a:t>Bert) Overview</a:t>
            </a:r>
            <a:endParaRPr sz="3000" dirty="0"/>
          </a:p>
        </p:txBody>
      </p:sp>
      <p:sp>
        <p:nvSpPr>
          <p:cNvPr id="3" name="Content Placeholder 2"/>
          <p:cNvSpPr>
            <a:spLocks noGrp="1"/>
          </p:cNvSpPr>
          <p:nvPr>
            <p:ph idx="1"/>
          </p:nvPr>
        </p:nvSpPr>
        <p:spPr>
          <a:xfrm>
            <a:off x="457200" y="1545996"/>
            <a:ext cx="8229600" cy="4580484"/>
          </a:xfrm>
        </p:spPr>
        <p:txBody>
          <a:bodyPr>
            <a:normAutofit fontScale="92500"/>
          </a:bodyPr>
          <a:lstStyle/>
          <a:p>
            <a:pPr marL="971550" lvl="1" indent="-514350">
              <a:buAutoNum type="arabicPeriod"/>
            </a:pPr>
            <a:r>
              <a:rPr lang="en-US" sz="2600" dirty="0" smtClean="0"/>
              <a:t>One of the breakthrough in NLP in 2018, and outperforms all other models on various tasks</a:t>
            </a:r>
          </a:p>
          <a:p>
            <a:pPr marL="971550" lvl="1" indent="-514350">
              <a:buAutoNum type="arabicPeriod"/>
            </a:pPr>
            <a:r>
              <a:rPr lang="en-US" sz="2600" dirty="0"/>
              <a:t>P</a:t>
            </a:r>
            <a:r>
              <a:rPr lang="en-US" sz="2600" dirty="0" smtClean="0"/>
              <a:t>re-trained by Google AI Language on a large amount of text data, </a:t>
            </a:r>
            <a:r>
              <a:rPr lang="en-US" sz="2600" dirty="0"/>
              <a:t>3.3B words for 40 </a:t>
            </a:r>
            <a:r>
              <a:rPr lang="en-US" sz="2600" dirty="0" smtClean="0"/>
              <a:t>epochs</a:t>
            </a:r>
          </a:p>
          <a:p>
            <a:pPr marL="971550" lvl="1" indent="-514350">
              <a:buAutoNum type="arabicPeriod"/>
            </a:pPr>
            <a:r>
              <a:rPr lang="en-US" sz="2600" dirty="0" smtClean="0"/>
              <a:t>Can be fine-tuned on small data NLP task such as NER, and IE</a:t>
            </a:r>
          </a:p>
          <a:p>
            <a:pPr marL="971550" lvl="1" indent="-514350">
              <a:buAutoNum type="arabicPeriod"/>
            </a:pPr>
            <a:r>
              <a:rPr lang="en-US" sz="2600" dirty="0" smtClean="0"/>
              <a:t>Transfer learning from Human (also in computer vision)</a:t>
            </a:r>
          </a:p>
          <a:p>
            <a:pPr marL="971550" lvl="1" indent="-514350">
              <a:buAutoNum type="arabicPeriod"/>
            </a:pPr>
            <a:r>
              <a:rPr lang="en-US" sz="2600" dirty="0" smtClean="0"/>
              <a:t>Words are embedded based on both themselves and their neighborhood words </a:t>
            </a:r>
          </a:p>
          <a:p>
            <a:pPr marL="1371600" lvl="2" indent="-514350"/>
            <a:r>
              <a:rPr lang="en-US" dirty="0" smtClean="0"/>
              <a:t>Word embedding: a word represented by a vector</a:t>
            </a:r>
          </a:p>
          <a:p>
            <a:pPr marL="1828800" lvl="3" indent="-514350">
              <a:buFont typeface="Wingdings" panose="05000000000000000000" pitchFamily="2" charset="2"/>
              <a:buChar char="q"/>
            </a:pPr>
            <a:r>
              <a:rPr lang="en-US" dirty="0" err="1" smtClean="0"/>
              <a:t>Eg</a:t>
            </a:r>
            <a:r>
              <a:rPr lang="en-US" dirty="0" smtClean="0"/>
              <a:t>: run -&gt; (0.2, 0.1, …, 0.3)</a:t>
            </a:r>
          </a:p>
        </p:txBody>
      </p:sp>
    </p:spTree>
    <p:extLst>
      <p:ext uri="{BB962C8B-B14F-4D97-AF65-F5344CB8AC3E}">
        <p14:creationId xmlns:p14="http://schemas.microsoft.com/office/powerpoint/2010/main" val="2422035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Case study</a:t>
            </a:r>
            <a:endParaRPr dirty="0"/>
          </a:p>
        </p:txBody>
      </p:sp>
      <p:sp>
        <p:nvSpPr>
          <p:cNvPr id="3" name="Content Placeholder 2"/>
          <p:cNvSpPr>
            <a:spLocks noGrp="1"/>
          </p:cNvSpPr>
          <p:nvPr>
            <p:ph idx="1"/>
          </p:nvPr>
        </p:nvSpPr>
        <p:spPr>
          <a:xfrm>
            <a:off x="457200" y="1371600"/>
            <a:ext cx="8229600" cy="4984751"/>
          </a:xfrm>
        </p:spPr>
        <p:txBody>
          <a:bodyPr>
            <a:normAutofit/>
          </a:bodyPr>
          <a:lstStyle/>
          <a:p>
            <a:pPr marL="971550" lvl="1" indent="-514350">
              <a:buAutoNum type="arabicPeriod"/>
            </a:pPr>
            <a:r>
              <a:rPr lang="en-US" dirty="0" smtClean="0"/>
              <a:t>Fine-tune BERT to NER:</a:t>
            </a:r>
          </a:p>
          <a:p>
            <a:pPr marL="1371600" lvl="2" indent="-514350"/>
            <a:r>
              <a:rPr lang="en-US" dirty="0" smtClean="0"/>
              <a:t>The Bert is pre-trained first</a:t>
            </a:r>
          </a:p>
          <a:p>
            <a:pPr marL="1371600" lvl="2" indent="-514350"/>
            <a:r>
              <a:rPr lang="en-US" dirty="0" smtClean="0"/>
              <a:t>Adding a classification layer to task 2</a:t>
            </a:r>
          </a:p>
          <a:p>
            <a:pPr marL="971550" lvl="1" indent="-514350">
              <a:buAutoNum type="arabicPeriod"/>
            </a:pPr>
            <a:r>
              <a:rPr lang="en-US" dirty="0" smtClean="0"/>
              <a:t>News </a:t>
            </a:r>
            <a:r>
              <a:rPr lang="en-US" dirty="0"/>
              <a:t>scraped from streaming news API </a:t>
            </a:r>
            <a:endParaRPr lang="en-US" dirty="0" smtClean="0"/>
          </a:p>
          <a:p>
            <a:pPr marL="971550" lvl="1" indent="-514350">
              <a:buFont typeface="+mj-lt"/>
              <a:buAutoNum type="arabicPeriod"/>
            </a:pPr>
            <a:r>
              <a:rPr lang="en-US" dirty="0" smtClean="0"/>
              <a:t>Corpora: 20 training </a:t>
            </a:r>
            <a:r>
              <a:rPr lang="en-US" dirty="0"/>
              <a:t>text news + </a:t>
            </a:r>
            <a:r>
              <a:rPr lang="en-US" dirty="0" smtClean="0"/>
              <a:t>CoNLL03</a:t>
            </a:r>
          </a:p>
          <a:p>
            <a:pPr marL="971550" lvl="1" indent="-514350">
              <a:buFont typeface="+mj-lt"/>
              <a:buAutoNum type="arabicPeriod"/>
            </a:pPr>
            <a:r>
              <a:rPr lang="en-US" dirty="0" smtClean="0"/>
              <a:t>Trained 5 epochs, and tested on 20 text </a:t>
            </a:r>
            <a:r>
              <a:rPr lang="en-US" dirty="0"/>
              <a:t>news</a:t>
            </a:r>
            <a:endParaRPr lang="en-US" dirty="0" smtClean="0"/>
          </a:p>
          <a:p>
            <a:pPr marL="971550" lvl="1" indent="-514350">
              <a:buFont typeface="+mj-lt"/>
              <a:buAutoNum type="arabicPeriod"/>
            </a:pPr>
            <a:r>
              <a:rPr lang="en-US" dirty="0" smtClean="0"/>
              <a:t>Finished within 0.5 hour on a  GTX 1070 GPU</a:t>
            </a:r>
          </a:p>
          <a:p>
            <a:pPr marL="971550" lvl="1" indent="-514350">
              <a:buFont typeface="+mj-lt"/>
              <a:buAutoNum type="arabicPeriod"/>
            </a:pPr>
            <a:endParaRPr lang="en-US" dirty="0" smtClean="0"/>
          </a:p>
          <a:p>
            <a:pPr marL="457200" lvl="1" indent="0">
              <a:buNone/>
            </a:pPr>
            <a:endParaRPr lang="en-US" dirty="0"/>
          </a:p>
        </p:txBody>
      </p:sp>
    </p:spTree>
    <p:extLst>
      <p:ext uri="{BB962C8B-B14F-4D97-AF65-F5344CB8AC3E}">
        <p14:creationId xmlns:p14="http://schemas.microsoft.com/office/powerpoint/2010/main" val="2239300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Case study - Training </a:t>
            </a:r>
            <a:r>
              <a:rPr lang="en-US" dirty="0"/>
              <a:t>dataset</a:t>
            </a:r>
            <a:endParaRPr dirty="0"/>
          </a:p>
        </p:txBody>
      </p:sp>
      <p:sp>
        <p:nvSpPr>
          <p:cNvPr id="3" name="Content Placeholder 2"/>
          <p:cNvSpPr>
            <a:spLocks noGrp="1"/>
          </p:cNvSpPr>
          <p:nvPr>
            <p:ph idx="1"/>
          </p:nvPr>
        </p:nvSpPr>
        <p:spPr>
          <a:xfrm>
            <a:off x="989757" y="1295212"/>
            <a:ext cx="7240686" cy="4733354"/>
          </a:xfrm>
        </p:spPr>
        <p:txBody>
          <a:bodyPr>
            <a:normAutofit/>
          </a:bodyPr>
          <a:lstStyle/>
          <a:p>
            <a:pPr marL="457200" lvl="1" indent="0">
              <a:buNone/>
            </a:pPr>
            <a:endParaRPr lang="en-US" sz="2400" dirty="0" smtClean="0"/>
          </a:p>
          <a:p>
            <a:pPr marL="457200" lvl="1" indent="0">
              <a:buNone/>
            </a:pPr>
            <a:r>
              <a:rPr lang="en-US" sz="2400" dirty="0" smtClean="0"/>
              <a:t>Corpora (training dataset):</a:t>
            </a:r>
          </a:p>
          <a:p>
            <a:pPr lvl="2"/>
            <a:r>
              <a:rPr lang="en-US" sz="2000" dirty="0" err="1" smtClean="0"/>
              <a:t>CoNLL</a:t>
            </a:r>
            <a:r>
              <a:rPr lang="en-US" sz="2000" dirty="0" smtClean="0"/>
              <a:t> 2003: Dataset </a:t>
            </a:r>
            <a:r>
              <a:rPr lang="en-US" sz="2000" dirty="0"/>
              <a:t>that contains 1,393 English news articles with annotated entities LOC (location), ORG (organization), PER (person) and MISC (miscellaneous</a:t>
            </a:r>
            <a:r>
              <a:rPr lang="en-US" sz="2000" dirty="0" smtClean="0"/>
              <a:t>)</a:t>
            </a:r>
          </a:p>
          <a:p>
            <a:pPr lvl="2"/>
            <a:r>
              <a:rPr lang="en-US" sz="2000" dirty="0" smtClean="0"/>
              <a:t>Text news: News article scraped from streaming news API using keywords “African Swine Fever”, and hand tagged the same as </a:t>
            </a:r>
            <a:r>
              <a:rPr lang="en-US" sz="2000" dirty="0" err="1"/>
              <a:t>CoNLL</a:t>
            </a:r>
            <a:r>
              <a:rPr lang="en-US" sz="2000" dirty="0"/>
              <a:t> </a:t>
            </a:r>
            <a:r>
              <a:rPr lang="en-US" sz="2000" dirty="0" smtClean="0"/>
              <a:t>2003</a:t>
            </a:r>
          </a:p>
          <a:p>
            <a:pPr lvl="2"/>
            <a:r>
              <a:rPr lang="en-US" sz="2000" dirty="0"/>
              <a:t>U</a:t>
            </a:r>
            <a:r>
              <a:rPr lang="en-US" sz="2000" dirty="0" smtClean="0"/>
              <a:t>sing </a:t>
            </a:r>
            <a:r>
              <a:rPr lang="en-US" sz="2000" dirty="0"/>
              <a:t>I (inside) - O (outside) - B (Begin), Each word is tagged with one of special chunk </a:t>
            </a:r>
            <a:r>
              <a:rPr lang="en-US" sz="2000" dirty="0" smtClean="0"/>
              <a:t>tags</a:t>
            </a:r>
          </a:p>
          <a:p>
            <a:pPr marL="457200" lvl="1" indent="0">
              <a:buNone/>
            </a:pPr>
            <a:endParaRPr lang="en-US" dirty="0"/>
          </a:p>
        </p:txBody>
      </p:sp>
    </p:spTree>
    <p:extLst>
      <p:ext uri="{BB962C8B-B14F-4D97-AF65-F5344CB8AC3E}">
        <p14:creationId xmlns:p14="http://schemas.microsoft.com/office/powerpoint/2010/main" val="15687078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Case </a:t>
            </a:r>
            <a:r>
              <a:rPr lang="en-US" dirty="0" smtClean="0"/>
              <a:t>study</a:t>
            </a:r>
            <a:endParaRPr dirty="0"/>
          </a:p>
        </p:txBody>
      </p:sp>
      <p:sp>
        <p:nvSpPr>
          <p:cNvPr id="4" name="Rectangle 3"/>
          <p:cNvSpPr/>
          <p:nvPr/>
        </p:nvSpPr>
        <p:spPr>
          <a:xfrm>
            <a:off x="845995" y="1179454"/>
            <a:ext cx="6942967" cy="1569660"/>
          </a:xfrm>
          <a:prstGeom prst="rect">
            <a:avLst/>
          </a:prstGeom>
        </p:spPr>
        <p:txBody>
          <a:bodyPr wrap="square">
            <a:spAutoFit/>
          </a:bodyPr>
          <a:lstStyle/>
          <a:p>
            <a:pPr lvl="1"/>
            <a:r>
              <a:rPr lang="en-US" sz="2400" b="1" dirty="0" smtClean="0">
                <a:solidFill>
                  <a:schemeClr val="bg2">
                    <a:lumMod val="50000"/>
                  </a:schemeClr>
                </a:solidFill>
              </a:rPr>
              <a:t>Input</a:t>
            </a:r>
            <a:endParaRPr lang="en-US" b="1" dirty="0" smtClean="0">
              <a:solidFill>
                <a:schemeClr val="accent1"/>
              </a:solidFill>
            </a:endParaRPr>
          </a:p>
          <a:p>
            <a:pPr lvl="1"/>
            <a:r>
              <a:rPr lang="en-US" b="1" dirty="0" smtClean="0">
                <a:solidFill>
                  <a:schemeClr val="accent1"/>
                </a:solidFill>
              </a:rPr>
              <a:t>The  Ministry   of      Agriculture  and   Rural Affairs said </a:t>
            </a:r>
            <a:r>
              <a:rPr lang="en-US" b="1" dirty="0">
                <a:solidFill>
                  <a:schemeClr val="accent1"/>
                </a:solidFill>
              </a:rPr>
              <a:t>the </a:t>
            </a:r>
            <a:r>
              <a:rPr lang="en-US" b="1" dirty="0" smtClean="0">
                <a:solidFill>
                  <a:schemeClr val="accent1"/>
                </a:solidFill>
              </a:rPr>
              <a:t>first</a:t>
            </a:r>
          </a:p>
          <a:p>
            <a:pPr lvl="1"/>
            <a:r>
              <a:rPr lang="en-US" b="1" dirty="0" smtClean="0">
                <a:solidFill>
                  <a:schemeClr val="accent1"/>
                </a:solidFill>
              </a:rPr>
              <a:t>outbreak is on a   farm       in     the   </a:t>
            </a:r>
            <a:r>
              <a:rPr lang="en-US" b="1" dirty="0" err="1" smtClean="0">
                <a:solidFill>
                  <a:schemeClr val="accent1"/>
                </a:solidFill>
              </a:rPr>
              <a:t>Xushui</a:t>
            </a:r>
            <a:r>
              <a:rPr lang="en-US" b="1" dirty="0" smtClean="0">
                <a:solidFill>
                  <a:schemeClr val="accent1"/>
                </a:solidFill>
              </a:rPr>
              <a:t> district    of    Baoding</a:t>
            </a:r>
          </a:p>
          <a:p>
            <a:pPr lvl="1"/>
            <a:r>
              <a:rPr lang="en-US" b="1" dirty="0" smtClean="0">
                <a:solidFill>
                  <a:schemeClr val="accent1"/>
                </a:solidFill>
              </a:rPr>
              <a:t>city   which </a:t>
            </a:r>
            <a:r>
              <a:rPr lang="en-US" b="1" dirty="0">
                <a:solidFill>
                  <a:schemeClr val="accent1"/>
                </a:solidFill>
              </a:rPr>
              <a:t>has </a:t>
            </a:r>
            <a:r>
              <a:rPr lang="en-US" b="1" dirty="0" smtClean="0">
                <a:solidFill>
                  <a:schemeClr val="accent1"/>
                </a:solidFill>
              </a:rPr>
              <a:t>    5,600  hogs</a:t>
            </a:r>
            <a:r>
              <a:rPr lang="en-US" b="1" dirty="0">
                <a:solidFill>
                  <a:schemeClr val="accent1"/>
                </a:solidFill>
              </a:rPr>
              <a:t>, some of which died because of </a:t>
            </a:r>
            <a:r>
              <a:rPr lang="en-US" b="1" dirty="0" smtClean="0">
                <a:solidFill>
                  <a:schemeClr val="accent1"/>
                </a:solidFill>
              </a:rPr>
              <a:t>the</a:t>
            </a:r>
          </a:p>
          <a:p>
            <a:pPr lvl="1"/>
            <a:r>
              <a:rPr lang="en-US" b="1" dirty="0" smtClean="0">
                <a:solidFill>
                  <a:schemeClr val="accent1"/>
                </a:solidFill>
              </a:rPr>
              <a:t>swine   fever</a:t>
            </a:r>
            <a:r>
              <a:rPr lang="en-US" b="1" dirty="0">
                <a:solidFill>
                  <a:schemeClr val="accent1"/>
                </a:solidFill>
              </a:rPr>
              <a:t>, </a:t>
            </a:r>
            <a:r>
              <a:rPr lang="en-US" b="1" dirty="0" smtClean="0">
                <a:solidFill>
                  <a:schemeClr val="accent1"/>
                </a:solidFill>
              </a:rPr>
              <a:t>  though </a:t>
            </a:r>
            <a:r>
              <a:rPr lang="en-US" b="1" dirty="0">
                <a:solidFill>
                  <a:schemeClr val="accent1"/>
                </a:solidFill>
              </a:rPr>
              <a:t>it did not provide a death toll</a:t>
            </a:r>
            <a:r>
              <a:rPr lang="en-US" dirty="0" smtClean="0">
                <a:solidFill>
                  <a:schemeClr val="accent1"/>
                </a:solidFill>
              </a:rPr>
              <a:t>.</a:t>
            </a:r>
          </a:p>
        </p:txBody>
      </p:sp>
      <p:sp>
        <p:nvSpPr>
          <p:cNvPr id="5" name="Rectangle 4"/>
          <p:cNvSpPr/>
          <p:nvPr/>
        </p:nvSpPr>
        <p:spPr>
          <a:xfrm>
            <a:off x="845995" y="3045761"/>
            <a:ext cx="6942967" cy="2677656"/>
          </a:xfrm>
          <a:prstGeom prst="rect">
            <a:avLst/>
          </a:prstGeom>
        </p:spPr>
        <p:txBody>
          <a:bodyPr wrap="square">
            <a:spAutoFit/>
          </a:bodyPr>
          <a:lstStyle/>
          <a:p>
            <a:pPr lvl="1"/>
            <a:r>
              <a:rPr lang="en-US" sz="2400" b="1" dirty="0" smtClean="0">
                <a:solidFill>
                  <a:schemeClr val="bg2">
                    <a:lumMod val="50000"/>
                  </a:schemeClr>
                </a:solidFill>
              </a:rPr>
              <a:t>Output</a:t>
            </a:r>
            <a:endParaRPr lang="en-US" b="1" dirty="0" smtClean="0">
              <a:solidFill>
                <a:schemeClr val="accent1"/>
              </a:solidFill>
            </a:endParaRPr>
          </a:p>
          <a:p>
            <a:pPr lvl="1"/>
            <a:r>
              <a:rPr lang="en-US" b="1" dirty="0" smtClean="0">
                <a:solidFill>
                  <a:schemeClr val="accent1"/>
                </a:solidFill>
              </a:rPr>
              <a:t>The  Ministry   of      Agriculture  and   Rural Affairs said </a:t>
            </a:r>
            <a:r>
              <a:rPr lang="en-US" b="1" dirty="0">
                <a:solidFill>
                  <a:schemeClr val="accent1"/>
                </a:solidFill>
              </a:rPr>
              <a:t>the </a:t>
            </a:r>
            <a:r>
              <a:rPr lang="en-US" b="1" dirty="0" smtClean="0">
                <a:solidFill>
                  <a:schemeClr val="accent1"/>
                </a:solidFill>
              </a:rPr>
              <a:t>first</a:t>
            </a:r>
          </a:p>
          <a:p>
            <a:pPr lvl="1"/>
            <a:r>
              <a:rPr lang="en-US" b="1" dirty="0" smtClean="0">
                <a:solidFill>
                  <a:schemeClr val="accent2"/>
                </a:solidFill>
              </a:rPr>
              <a:t>O       B-LOC    I-LOC    </a:t>
            </a:r>
            <a:r>
              <a:rPr lang="en-US" b="1" dirty="0" err="1" smtClean="0">
                <a:solidFill>
                  <a:schemeClr val="accent2"/>
                </a:solidFill>
              </a:rPr>
              <a:t>I-LOC</a:t>
            </a:r>
            <a:r>
              <a:rPr lang="en-US" b="1" dirty="0" smtClean="0">
                <a:solidFill>
                  <a:schemeClr val="accent2"/>
                </a:solidFill>
              </a:rPr>
              <a:t>         </a:t>
            </a:r>
            <a:r>
              <a:rPr lang="en-US" b="1" dirty="0" err="1" smtClean="0">
                <a:solidFill>
                  <a:schemeClr val="accent2"/>
                </a:solidFill>
              </a:rPr>
              <a:t>I-LOC</a:t>
            </a:r>
            <a:r>
              <a:rPr lang="en-US" b="1" dirty="0" smtClean="0">
                <a:solidFill>
                  <a:schemeClr val="accent2"/>
                </a:solidFill>
              </a:rPr>
              <a:t>  </a:t>
            </a:r>
            <a:r>
              <a:rPr lang="en-US" b="1" dirty="0" err="1" smtClean="0">
                <a:solidFill>
                  <a:schemeClr val="accent2"/>
                </a:solidFill>
              </a:rPr>
              <a:t>I-LOC</a:t>
            </a:r>
            <a:r>
              <a:rPr lang="en-US" b="1" dirty="0" smtClean="0">
                <a:solidFill>
                  <a:schemeClr val="accent2"/>
                </a:solidFill>
              </a:rPr>
              <a:t>  </a:t>
            </a:r>
            <a:r>
              <a:rPr lang="en-US" b="1" dirty="0" err="1" smtClean="0">
                <a:solidFill>
                  <a:schemeClr val="accent2"/>
                </a:solidFill>
              </a:rPr>
              <a:t>I-LOC</a:t>
            </a:r>
            <a:r>
              <a:rPr lang="en-US" b="1" dirty="0" smtClean="0">
                <a:solidFill>
                  <a:schemeClr val="accent2"/>
                </a:solidFill>
              </a:rPr>
              <a:t>      O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endParaRPr lang="en-US" b="1" dirty="0" smtClean="0">
              <a:solidFill>
                <a:schemeClr val="accent2"/>
              </a:solidFill>
            </a:endParaRPr>
          </a:p>
          <a:p>
            <a:pPr lvl="1"/>
            <a:r>
              <a:rPr lang="en-US" b="1" dirty="0" smtClean="0">
                <a:solidFill>
                  <a:schemeClr val="accent1"/>
                </a:solidFill>
              </a:rPr>
              <a:t>outbreak is on a   farm       in     the   </a:t>
            </a:r>
            <a:r>
              <a:rPr lang="en-US" b="1" dirty="0" err="1" smtClean="0">
                <a:solidFill>
                  <a:schemeClr val="accent1"/>
                </a:solidFill>
              </a:rPr>
              <a:t>Xushui</a:t>
            </a:r>
            <a:r>
              <a:rPr lang="en-US" b="1" dirty="0" smtClean="0">
                <a:solidFill>
                  <a:schemeClr val="accent1"/>
                </a:solidFill>
              </a:rPr>
              <a:t> district    of    Baoding</a:t>
            </a:r>
          </a:p>
          <a:p>
            <a:pPr lvl="1"/>
            <a:r>
              <a:rPr lang="en-US" b="1" dirty="0" smtClean="0">
                <a:solidFill>
                  <a:schemeClr val="accent2"/>
                </a:solidFill>
              </a:rPr>
              <a:t>B-MISC    O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B-LOC I-LOC </a:t>
            </a:r>
            <a:r>
              <a:rPr lang="en-US" b="1" dirty="0" err="1" smtClean="0">
                <a:solidFill>
                  <a:schemeClr val="accent2"/>
                </a:solidFill>
              </a:rPr>
              <a:t>I-LOC</a:t>
            </a:r>
            <a:r>
              <a:rPr lang="en-US" b="1" dirty="0" smtClean="0">
                <a:solidFill>
                  <a:schemeClr val="accent2"/>
                </a:solidFill>
              </a:rPr>
              <a:t> </a:t>
            </a:r>
            <a:r>
              <a:rPr lang="en-US" b="1" dirty="0" err="1" smtClean="0">
                <a:solidFill>
                  <a:schemeClr val="accent2"/>
                </a:solidFill>
              </a:rPr>
              <a:t>I-LOC</a:t>
            </a:r>
            <a:r>
              <a:rPr lang="en-US" b="1" dirty="0" smtClean="0">
                <a:solidFill>
                  <a:schemeClr val="accent2"/>
                </a:solidFill>
              </a:rPr>
              <a:t>     </a:t>
            </a:r>
            <a:r>
              <a:rPr lang="en-US" b="1" dirty="0" err="1" smtClean="0">
                <a:solidFill>
                  <a:schemeClr val="accent2"/>
                </a:solidFill>
              </a:rPr>
              <a:t>I-LOC</a:t>
            </a:r>
            <a:r>
              <a:rPr lang="en-US" b="1" dirty="0" smtClean="0">
                <a:solidFill>
                  <a:schemeClr val="accent2"/>
                </a:solidFill>
              </a:rPr>
              <a:t>  </a:t>
            </a:r>
            <a:r>
              <a:rPr lang="en-US" b="1" dirty="0" err="1" smtClean="0">
                <a:solidFill>
                  <a:schemeClr val="accent2"/>
                </a:solidFill>
              </a:rPr>
              <a:t>I-LOC</a:t>
            </a:r>
            <a:r>
              <a:rPr lang="en-US" b="1" dirty="0" smtClean="0">
                <a:solidFill>
                  <a:schemeClr val="accent2"/>
                </a:solidFill>
              </a:rPr>
              <a:t>   </a:t>
            </a:r>
            <a:r>
              <a:rPr lang="en-US" b="1" dirty="0" err="1" smtClean="0">
                <a:solidFill>
                  <a:schemeClr val="accent2"/>
                </a:solidFill>
              </a:rPr>
              <a:t>I-LOC</a:t>
            </a:r>
            <a:r>
              <a:rPr lang="en-US" b="1" dirty="0" smtClean="0">
                <a:solidFill>
                  <a:schemeClr val="accent2"/>
                </a:solidFill>
              </a:rPr>
              <a:t> </a:t>
            </a:r>
            <a:endParaRPr lang="en-US" b="1" dirty="0">
              <a:solidFill>
                <a:schemeClr val="accent2"/>
              </a:solidFill>
            </a:endParaRPr>
          </a:p>
          <a:p>
            <a:pPr lvl="1"/>
            <a:r>
              <a:rPr lang="en-US" b="1" dirty="0">
                <a:solidFill>
                  <a:schemeClr val="accent1"/>
                </a:solidFill>
              </a:rPr>
              <a:t>city</a:t>
            </a:r>
            <a:r>
              <a:rPr lang="en-US" b="1" dirty="0" smtClean="0">
                <a:solidFill>
                  <a:schemeClr val="accent1"/>
                </a:solidFill>
              </a:rPr>
              <a:t>   which </a:t>
            </a:r>
            <a:r>
              <a:rPr lang="en-US" b="1" dirty="0">
                <a:solidFill>
                  <a:schemeClr val="accent1"/>
                </a:solidFill>
              </a:rPr>
              <a:t>has </a:t>
            </a:r>
            <a:r>
              <a:rPr lang="en-US" b="1" dirty="0" smtClean="0">
                <a:solidFill>
                  <a:schemeClr val="accent1"/>
                </a:solidFill>
              </a:rPr>
              <a:t>    5,600  hogs</a:t>
            </a:r>
            <a:r>
              <a:rPr lang="en-US" b="1" dirty="0">
                <a:solidFill>
                  <a:schemeClr val="accent1"/>
                </a:solidFill>
              </a:rPr>
              <a:t>, some of which died because of </a:t>
            </a:r>
            <a:r>
              <a:rPr lang="en-US" b="1" dirty="0" smtClean="0">
                <a:solidFill>
                  <a:schemeClr val="accent1"/>
                </a:solidFill>
              </a:rPr>
              <a:t>the</a:t>
            </a:r>
          </a:p>
          <a:p>
            <a:pPr lvl="1"/>
            <a:r>
              <a:rPr lang="en-US" b="1" dirty="0" smtClean="0">
                <a:solidFill>
                  <a:schemeClr val="accent2"/>
                </a:solidFill>
              </a:rPr>
              <a:t>I-LOC   O       </a:t>
            </a:r>
            <a:r>
              <a:rPr lang="en-US" b="1" dirty="0" err="1" smtClean="0">
                <a:solidFill>
                  <a:schemeClr val="accent2"/>
                </a:solidFill>
              </a:rPr>
              <a:t>O</a:t>
            </a:r>
            <a:r>
              <a:rPr lang="en-US" b="1" dirty="0" smtClean="0">
                <a:solidFill>
                  <a:schemeClr val="accent2"/>
                </a:solidFill>
              </a:rPr>
              <a:t>     B-MISC   O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a:solidFill>
                  <a:schemeClr val="accent1"/>
                </a:solidFill>
              </a:rPr>
              <a:t>swine </a:t>
            </a:r>
            <a:r>
              <a:rPr lang="en-US" b="1" dirty="0" smtClean="0">
                <a:solidFill>
                  <a:schemeClr val="accent1"/>
                </a:solidFill>
              </a:rPr>
              <a:t>  fever</a:t>
            </a:r>
            <a:r>
              <a:rPr lang="en-US" b="1" dirty="0">
                <a:solidFill>
                  <a:schemeClr val="accent1"/>
                </a:solidFill>
              </a:rPr>
              <a:t>, </a:t>
            </a:r>
            <a:r>
              <a:rPr lang="en-US" b="1" dirty="0" smtClean="0">
                <a:solidFill>
                  <a:schemeClr val="accent1"/>
                </a:solidFill>
              </a:rPr>
              <a:t>  though </a:t>
            </a:r>
            <a:r>
              <a:rPr lang="en-US" b="1" dirty="0">
                <a:solidFill>
                  <a:schemeClr val="accent1"/>
                </a:solidFill>
              </a:rPr>
              <a:t>it did not provide a death toll</a:t>
            </a:r>
            <a:r>
              <a:rPr lang="en-US" dirty="0" smtClean="0">
                <a:solidFill>
                  <a:schemeClr val="accent1"/>
                </a:solidFill>
              </a:rPr>
              <a:t>.</a:t>
            </a:r>
          </a:p>
          <a:p>
            <a:pPr lvl="1"/>
            <a:r>
              <a:rPr lang="en-US" b="1" dirty="0" smtClean="0">
                <a:solidFill>
                  <a:schemeClr val="accent2"/>
                </a:solidFill>
              </a:rPr>
              <a:t>I-MISC </a:t>
            </a:r>
            <a:r>
              <a:rPr lang="en-US" b="1" dirty="0" err="1" smtClean="0">
                <a:solidFill>
                  <a:schemeClr val="accent2"/>
                </a:solidFill>
              </a:rPr>
              <a:t>I-MISC</a:t>
            </a:r>
            <a:r>
              <a:rPr lang="en-US" b="1" dirty="0" smtClean="0">
                <a:solidFill>
                  <a:schemeClr val="accent2"/>
                </a:solidFill>
              </a:rPr>
              <a:t>       O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r>
              <a:rPr lang="en-US" b="1" dirty="0" smtClean="0">
                <a:solidFill>
                  <a:schemeClr val="accent2"/>
                </a:solidFill>
              </a:rPr>
              <a:t>       </a:t>
            </a:r>
            <a:r>
              <a:rPr lang="en-US" b="1" dirty="0" err="1" smtClean="0">
                <a:solidFill>
                  <a:schemeClr val="accent2"/>
                </a:solidFill>
              </a:rPr>
              <a:t>O</a:t>
            </a:r>
            <a:endParaRPr lang="en-US" dirty="0">
              <a:solidFill>
                <a:schemeClr val="accent2"/>
              </a:solidFill>
            </a:endParaRPr>
          </a:p>
        </p:txBody>
      </p:sp>
    </p:spTree>
    <p:extLst>
      <p:ext uri="{BB962C8B-B14F-4D97-AF65-F5344CB8AC3E}">
        <p14:creationId xmlns:p14="http://schemas.microsoft.com/office/powerpoint/2010/main" val="247753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Case study </a:t>
            </a:r>
            <a:br>
              <a:rPr lang="en-US" dirty="0" smtClean="0"/>
            </a:br>
            <a:r>
              <a:rPr lang="en-US" dirty="0" smtClean="0"/>
              <a:t>Evaluation metrics, Result</a:t>
            </a:r>
            <a:endParaRPr dirty="0"/>
          </a:p>
        </p:txBody>
      </p:sp>
      <p:sp>
        <p:nvSpPr>
          <p:cNvPr id="3" name="Content Placeholder 2"/>
          <p:cNvSpPr>
            <a:spLocks noGrp="1"/>
          </p:cNvSpPr>
          <p:nvPr>
            <p:ph idx="1"/>
          </p:nvPr>
        </p:nvSpPr>
        <p:spPr>
          <a:xfrm>
            <a:off x="457200" y="4173662"/>
            <a:ext cx="8229600" cy="2182689"/>
          </a:xfrm>
        </p:spPr>
        <p:txBody>
          <a:bodyPr>
            <a:normAutofit fontScale="77500" lnSpcReduction="20000"/>
          </a:bodyPr>
          <a:lstStyle/>
          <a:p>
            <a:pPr marL="514350" lvl="1" indent="0">
              <a:buNone/>
            </a:pPr>
            <a:endParaRPr lang="en-US" dirty="0" smtClean="0"/>
          </a:p>
          <a:p>
            <a:pPr marL="514350" lvl="1" indent="0">
              <a:buNone/>
            </a:pPr>
            <a:r>
              <a:rPr lang="en-US" dirty="0" smtClean="0"/>
              <a:t>F1 </a:t>
            </a:r>
            <a:r>
              <a:rPr lang="en-US" dirty="0"/>
              <a:t>score: </a:t>
            </a:r>
            <a:r>
              <a:rPr lang="en-US" dirty="0" smtClean="0"/>
              <a:t>Precision*Recall/(</a:t>
            </a:r>
            <a:r>
              <a:rPr lang="en-US" dirty="0" err="1" smtClean="0"/>
              <a:t>Precision+Recall</a:t>
            </a:r>
            <a:r>
              <a:rPr lang="en-US" dirty="0"/>
              <a:t>) </a:t>
            </a:r>
            <a:endParaRPr lang="en-US" dirty="0" smtClean="0"/>
          </a:p>
          <a:p>
            <a:pPr marL="514350" lvl="1" indent="0">
              <a:buNone/>
            </a:pPr>
            <a:r>
              <a:rPr lang="en-US" dirty="0" smtClean="0"/>
              <a:t>where</a:t>
            </a:r>
            <a:r>
              <a:rPr lang="en-US" dirty="0"/>
              <a:t>: Precision = </a:t>
            </a:r>
            <a:r>
              <a:rPr lang="en-US" dirty="0" smtClean="0"/>
              <a:t>TP/(TP+FN)</a:t>
            </a:r>
            <a:endParaRPr lang="en-US" dirty="0"/>
          </a:p>
          <a:p>
            <a:pPr marL="457200" lvl="1" indent="0">
              <a:buNone/>
            </a:pPr>
            <a:r>
              <a:rPr lang="en-US" dirty="0"/>
              <a:t>	         	       </a:t>
            </a:r>
            <a:r>
              <a:rPr lang="en-US" dirty="0" smtClean="0"/>
              <a:t>Recall = TP/(TP+FP)</a:t>
            </a:r>
            <a:endParaRPr lang="en-US" dirty="0"/>
          </a:p>
          <a:p>
            <a:pPr marL="457200" lvl="1" indent="0">
              <a:buNone/>
            </a:pPr>
            <a:endParaRPr lang="en-US" dirty="0"/>
          </a:p>
          <a:p>
            <a:pPr marL="457200" lvl="1" indent="0">
              <a:buNone/>
            </a:pPr>
            <a:r>
              <a:rPr lang="en-US" dirty="0" smtClean="0"/>
              <a:t>BERT Reached test F1 </a:t>
            </a:r>
            <a:r>
              <a:rPr lang="en-US" dirty="0"/>
              <a:t>score </a:t>
            </a:r>
            <a:r>
              <a:rPr lang="en-US" dirty="0" smtClean="0"/>
              <a:t>0.81</a:t>
            </a:r>
            <a:endParaRPr lang="en-US" dirty="0"/>
          </a:p>
          <a:p>
            <a:pPr lvl="2"/>
            <a:endParaRPr lang="en-US" dirty="0" smtClean="0"/>
          </a:p>
          <a:p>
            <a:pPr marL="971550" lvl="1" indent="-514350">
              <a:buFont typeface="+mj-lt"/>
              <a:buAutoNum type="arabicPeriod"/>
            </a:pPr>
            <a:endParaRPr lang="en-US" dirty="0" smtClean="0"/>
          </a:p>
          <a:p>
            <a:pPr marL="457200" lvl="1"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15472374"/>
              </p:ext>
            </p:extLst>
          </p:nvPr>
        </p:nvGraphicFramePr>
        <p:xfrm>
          <a:off x="1063065" y="2203732"/>
          <a:ext cx="6762244" cy="2133600"/>
        </p:xfrm>
        <a:graphic>
          <a:graphicData uri="http://schemas.openxmlformats.org/drawingml/2006/table">
            <a:tbl>
              <a:tblPr firstRow="1" bandRow="1">
                <a:tableStyleId>{5C22544A-7EE6-4342-B048-85BDC9FD1C3A}</a:tableStyleId>
              </a:tblPr>
              <a:tblGrid>
                <a:gridCol w="1274410"/>
                <a:gridCol w="1750976"/>
                <a:gridCol w="1859506"/>
                <a:gridCol w="1877352"/>
              </a:tblGrid>
              <a:tr h="38312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2000" b="0" dirty="0" smtClean="0">
                          <a:solidFill>
                            <a:schemeClr val="accent1"/>
                          </a:solidFill>
                        </a:rPr>
                        <a:t>True condition</a:t>
                      </a:r>
                      <a:endParaRPr lang="en-US" sz="2000" b="0"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332044">
                <a:tc rowSpan="3">
                  <a:txBody>
                    <a:bodyPr/>
                    <a:lstStyle/>
                    <a:p>
                      <a:r>
                        <a:rPr lang="en-US" sz="2000" dirty="0" smtClean="0">
                          <a:solidFill>
                            <a:schemeClr val="accent1"/>
                          </a:solidFill>
                        </a:rPr>
                        <a:t>Predicted Condition</a:t>
                      </a:r>
                      <a:endParaRPr lang="en-US" sz="2000"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dirty="0" smtClean="0"/>
                        <a:t>Total popul</a:t>
                      </a:r>
                      <a:r>
                        <a:rPr lang="en-US" sz="1600" u="none" dirty="0" smtClean="0"/>
                        <a:t>a</a:t>
                      </a:r>
                      <a:r>
                        <a:rPr lang="en-US" sz="1600" dirty="0" smtClean="0"/>
                        <a:t>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dirty="0" smtClean="0"/>
                        <a:t>Condition Positive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Condition Negative</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2195">
                <a:tc v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Predicted Positive</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dirty="0" smtClean="0"/>
                        <a:t>True Positive (TP)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False</a:t>
                      </a:r>
                      <a:r>
                        <a:rPr lang="en-US" sz="1600" baseline="0" dirty="0" smtClean="0"/>
                        <a:t> </a:t>
                      </a:r>
                      <a:r>
                        <a:rPr lang="en-US" sz="1600" dirty="0" smtClean="0"/>
                        <a:t>Positive (FP)</a:t>
                      </a:r>
                    </a:p>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25174">
                <a:tc v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Predicted Negative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False Negative</a:t>
                      </a:r>
                      <a:r>
                        <a:rPr lang="en-US" sz="1600" baseline="0" dirty="0" smtClean="0"/>
                        <a:t> </a:t>
                      </a:r>
                      <a:r>
                        <a:rPr lang="en-US" sz="1600" dirty="0" smtClean="0"/>
                        <a:t>(FN)</a:t>
                      </a:r>
                    </a:p>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True Negative (TN)</a:t>
                      </a:r>
                    </a:p>
                    <a:p>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Content Placeholder 2"/>
          <p:cNvSpPr txBox="1">
            <a:spLocks/>
          </p:cNvSpPr>
          <p:nvPr/>
        </p:nvSpPr>
        <p:spPr>
          <a:xfrm>
            <a:off x="2638003" y="1764590"/>
            <a:ext cx="2793101" cy="4110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ctr">
              <a:buFont typeface="Arial" panose="020B0604020202020204" pitchFamily="34" charset="0"/>
              <a:buNone/>
            </a:pPr>
            <a:r>
              <a:rPr lang="en-US" sz="2000" b="1" dirty="0" smtClean="0"/>
              <a:t>Confusion Matrix</a:t>
            </a:r>
            <a:endParaRPr lang="en-US" sz="2000" b="1" dirty="0"/>
          </a:p>
        </p:txBody>
      </p:sp>
    </p:spTree>
    <p:extLst>
      <p:ext uri="{BB962C8B-B14F-4D97-AF65-F5344CB8AC3E}">
        <p14:creationId xmlns:p14="http://schemas.microsoft.com/office/powerpoint/2010/main" val="46947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Case </a:t>
            </a:r>
            <a:r>
              <a:rPr lang="en-US" dirty="0" smtClean="0"/>
              <a:t>study - an example - Continued</a:t>
            </a:r>
            <a:endParaRPr dirty="0"/>
          </a:p>
        </p:txBody>
      </p:sp>
      <p:sp>
        <p:nvSpPr>
          <p:cNvPr id="6" name="Content Placeholder 2"/>
          <p:cNvSpPr txBox="1">
            <a:spLocks/>
          </p:cNvSpPr>
          <p:nvPr/>
        </p:nvSpPr>
        <p:spPr>
          <a:xfrm>
            <a:off x="3205803" y="1052829"/>
            <a:ext cx="3762796" cy="49847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Font typeface="Arial" panose="020B0604020202020204" pitchFamily="34" charse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41583777"/>
              </p:ext>
            </p:extLst>
          </p:nvPr>
        </p:nvGraphicFramePr>
        <p:xfrm>
          <a:off x="925625" y="1395875"/>
          <a:ext cx="3574355" cy="4079241"/>
        </p:xfrm>
        <a:graphic>
          <a:graphicData uri="http://schemas.openxmlformats.org/drawingml/2006/table">
            <a:tbl>
              <a:tblPr firstRow="1" bandRow="1">
                <a:tableStyleId>{5C22544A-7EE6-4342-B048-85BDC9FD1C3A}</a:tableStyleId>
              </a:tblPr>
              <a:tblGrid>
                <a:gridCol w="1077429"/>
                <a:gridCol w="1359877"/>
                <a:gridCol w="1137049"/>
              </a:tblGrid>
              <a:tr h="453249">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Confidence</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Tag</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249">
                <a:tc>
                  <a:txBody>
                    <a:bodyPr/>
                    <a:lstStyle/>
                    <a:p>
                      <a:r>
                        <a:rPr lang="en-US" sz="1800" dirty="0" smtClean="0">
                          <a:solidFill>
                            <a:srgbClr val="7030A0"/>
                          </a:solidFill>
                        </a:rPr>
                        <a:t>Reuters</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B-ORG</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249">
                <a:tc>
                  <a:txBody>
                    <a:bodyPr/>
                    <a:lstStyle/>
                    <a:p>
                      <a:r>
                        <a:rPr lang="en-US" sz="1800" dirty="0" smtClean="0"/>
                        <a:t>reports</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O</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249">
                <a:tc>
                  <a:txBody>
                    <a:bodyPr/>
                    <a:lstStyle/>
                    <a:p>
                      <a:r>
                        <a:rPr lang="en-US" sz="1800" dirty="0" smtClean="0"/>
                        <a:t>that</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249">
                <a:tc>
                  <a:txBody>
                    <a:bodyPr/>
                    <a:lstStyle/>
                    <a:p>
                      <a:r>
                        <a:rPr lang="en-US" sz="1800" dirty="0" smtClean="0"/>
                        <a:t>the</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249">
                <a:tc>
                  <a:txBody>
                    <a:bodyPr/>
                    <a:lstStyle/>
                    <a:p>
                      <a:r>
                        <a:rPr lang="en-US" sz="1800" dirty="0" smtClean="0"/>
                        <a:t>second</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249">
                <a:tc>
                  <a:txBody>
                    <a:bodyPr/>
                    <a:lstStyle/>
                    <a:p>
                      <a:r>
                        <a:rPr lang="en-US" sz="1800" dirty="0" smtClean="0"/>
                        <a:t>outbreak</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249">
                <a:tc>
                  <a:txBody>
                    <a:bodyPr/>
                    <a:lstStyle/>
                    <a:p>
                      <a:r>
                        <a:rPr lang="en-US" sz="1800" dirty="0" smtClean="0"/>
                        <a:t>is</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249">
                <a:tc>
                  <a:txBody>
                    <a:bodyPr/>
                    <a:lstStyle/>
                    <a:p>
                      <a:r>
                        <a:rPr lang="en-US" dirty="0" smtClean="0">
                          <a:solidFill>
                            <a:sysClr val="windowText" lastClr="000000"/>
                          </a:solidFill>
                        </a:rPr>
                        <a:t>In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99%</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20994078"/>
              </p:ext>
            </p:extLst>
          </p:nvPr>
        </p:nvGraphicFramePr>
        <p:xfrm>
          <a:off x="4687682" y="1395876"/>
          <a:ext cx="3574355" cy="4079240"/>
        </p:xfrm>
        <a:graphic>
          <a:graphicData uri="http://schemas.openxmlformats.org/drawingml/2006/table">
            <a:tbl>
              <a:tblPr firstRow="1" bandRow="1">
                <a:tableStyleId>{5C22544A-7EE6-4342-B048-85BDC9FD1C3A}</a:tableStyleId>
              </a:tblPr>
              <a:tblGrid>
                <a:gridCol w="1243874"/>
                <a:gridCol w="1281723"/>
                <a:gridCol w="1048758"/>
              </a:tblGrid>
              <a:tr h="370840">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Confidence</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Tag</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t>in</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O</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t>the</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O</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solidFill>
                            <a:srgbClr val="7030A0"/>
                          </a:solidFill>
                        </a:rPr>
                        <a:t>remote</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B-LOC</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solidFill>
                            <a:srgbClr val="7030A0"/>
                          </a:solidFill>
                        </a:rPr>
                        <a:t>Greater</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I-LOC</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err="1" smtClean="0">
                          <a:solidFill>
                            <a:srgbClr val="7030A0"/>
                          </a:solidFill>
                        </a:rPr>
                        <a:t>Khingan</a:t>
                      </a:r>
                      <a:r>
                        <a:rPr lang="en-US" dirty="0" smtClean="0">
                          <a:solidFill>
                            <a:srgbClr val="7030A0"/>
                          </a:solidFill>
                        </a:rPr>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I-LOC</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solidFill>
                            <a:srgbClr val="7030A0"/>
                          </a:solidFill>
                        </a:rPr>
                        <a:t>Mountains</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I-LOC</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t>in</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solidFill>
                            <a:srgbClr val="7030A0"/>
                          </a:solidFill>
                        </a:rPr>
                        <a:t>Inner</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99%</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B-LOC</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solidFill>
                            <a:srgbClr val="7030A0"/>
                          </a:solidFill>
                        </a:rPr>
                        <a:t>Mongolia</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I-LOC</a:t>
                      </a:r>
                      <a:endParaRPr lang="en-US"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dirty="0" smtClean="0"/>
                        <a:t>,</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519498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Case </a:t>
            </a:r>
            <a:r>
              <a:rPr lang="en-US" dirty="0" smtClean="0"/>
              <a:t>study - </a:t>
            </a:r>
            <a:r>
              <a:rPr lang="en-US" dirty="0"/>
              <a:t>an example</a:t>
            </a:r>
            <a:endParaRPr dirty="0"/>
          </a:p>
        </p:txBody>
      </p:sp>
      <p:graphicFrame>
        <p:nvGraphicFramePr>
          <p:cNvPr id="7" name="Table 6"/>
          <p:cNvGraphicFramePr>
            <a:graphicFrameLocks noGrp="1"/>
          </p:cNvGraphicFramePr>
          <p:nvPr>
            <p:extLst>
              <p:ext uri="{D42A27DB-BD31-4B8C-83A1-F6EECF244321}">
                <p14:modId xmlns:p14="http://schemas.microsoft.com/office/powerpoint/2010/main" val="3006395969"/>
              </p:ext>
            </p:extLst>
          </p:nvPr>
        </p:nvGraphicFramePr>
        <p:xfrm>
          <a:off x="989064" y="1229360"/>
          <a:ext cx="3574355" cy="4788476"/>
        </p:xfrm>
        <a:graphic>
          <a:graphicData uri="http://schemas.openxmlformats.org/drawingml/2006/table">
            <a:tbl>
              <a:tblPr firstRow="1" bandRow="1">
                <a:tableStyleId>{5C22544A-7EE6-4342-B048-85BDC9FD1C3A}</a:tableStyleId>
              </a:tblPr>
              <a:tblGrid>
                <a:gridCol w="1243874"/>
                <a:gridCol w="1281723"/>
                <a:gridCol w="1048758"/>
              </a:tblGrid>
              <a:tr h="435316">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Confidence</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Tag</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t>where</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O</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solidFill>
                            <a:srgbClr val="7030A0"/>
                          </a:solidFill>
                        </a:rPr>
                        <a:t>210</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B-</a:t>
                      </a:r>
                      <a:r>
                        <a:rPr lang="en-US" dirty="0" smtClean="0"/>
                        <a:t>MISC</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t>of</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t>the</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solidFill>
                            <a:srgbClr val="7030A0"/>
                          </a:solidFill>
                        </a:rPr>
                        <a:t>222</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B-</a:t>
                      </a:r>
                      <a:r>
                        <a:rPr lang="en-US" dirty="0" smtClean="0"/>
                        <a:t>MISC</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solidFill>
                            <a:srgbClr val="FF0000"/>
                          </a:solidFill>
                        </a:rPr>
                        <a:t>wild</a:t>
                      </a:r>
                      <a:r>
                        <a:rPr lang="en-US" dirty="0" smtClean="0">
                          <a:solidFill>
                            <a:srgbClr val="FF0000"/>
                          </a:solidFill>
                        </a:rPr>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solidFill>
                            <a:srgbClr val="FF0000"/>
                          </a:solidFill>
                        </a:rPr>
                        <a:t>boar</a:t>
                      </a:r>
                      <a:r>
                        <a:rPr lang="en-US" dirty="0" smtClean="0">
                          <a:solidFill>
                            <a:srgbClr val="FF0000"/>
                          </a:solidFill>
                        </a:rPr>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t>raised</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99%</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t>on</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dk1"/>
                          </a:solidFill>
                        </a:rPr>
                        <a:t>O</a:t>
                      </a:r>
                      <a:endParaRPr lang="en-US"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316">
                <a:tc>
                  <a:txBody>
                    <a:bodyPr/>
                    <a:lstStyle/>
                    <a:p>
                      <a:r>
                        <a:rPr lang="en-US" sz="1800" dirty="0" smtClean="0"/>
                        <a:t>the</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55199806"/>
              </p:ext>
            </p:extLst>
          </p:nvPr>
        </p:nvGraphicFramePr>
        <p:xfrm>
          <a:off x="4723632" y="1229360"/>
          <a:ext cx="3574355" cy="4788480"/>
        </p:xfrm>
        <a:graphic>
          <a:graphicData uri="http://schemas.openxmlformats.org/drawingml/2006/table">
            <a:tbl>
              <a:tblPr firstRow="1" bandRow="1">
                <a:tableStyleId>{5C22544A-7EE6-4342-B048-85BDC9FD1C3A}</a:tableStyleId>
              </a:tblPr>
              <a:tblGrid>
                <a:gridCol w="1243874"/>
                <a:gridCol w="1281723"/>
                <a:gridCol w="1048758"/>
              </a:tblGrid>
              <a:tr h="399040">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Confidence</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Tag</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t>farm</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O</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t>died</a:t>
                      </a:r>
                      <a:r>
                        <a:rPr lang="en-US" dirty="0" smtClean="0"/>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O</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t>,</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t>the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solidFill>
                            <a:srgbClr val="FF0000"/>
                          </a:solidFill>
                        </a:rPr>
                        <a:t>ministry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t>said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t>in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99%</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t>a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99%</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a:t>
                      </a:r>
                      <a:endParaRPr lang="en-US"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t>separate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dk1"/>
                          </a:solidFill>
                        </a:rPr>
                        <a:t>O</a:t>
                      </a:r>
                      <a:endParaRPr lang="en-US"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sz="1800" dirty="0" smtClean="0"/>
                        <a:t>statement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40">
                <a:tc>
                  <a:txBody>
                    <a:bodyPr/>
                    <a:lstStyle/>
                    <a:p>
                      <a:r>
                        <a:rPr lang="en-US" dirty="0" smtClean="0">
                          <a:solidFill>
                            <a:sysClr val="windowText" lastClr="000000"/>
                          </a:solidFill>
                        </a:rPr>
                        <a:t>.</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ysClr val="windowText" lastClr="00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50650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Outline</a:t>
            </a:r>
            <a:endParaRPr dirty="0"/>
          </a:p>
        </p:txBody>
      </p:sp>
      <p:sp>
        <p:nvSpPr>
          <p:cNvPr id="3" name="Content Placeholder 2"/>
          <p:cNvSpPr>
            <a:spLocks noGrp="1"/>
          </p:cNvSpPr>
          <p:nvPr>
            <p:ph idx="1"/>
          </p:nvPr>
        </p:nvSpPr>
        <p:spPr>
          <a:xfrm>
            <a:off x="457200" y="1600201"/>
            <a:ext cx="8229600" cy="4711587"/>
          </a:xfrm>
        </p:spPr>
        <p:txBody>
          <a:bodyPr>
            <a:normAutofit fontScale="77500" lnSpcReduction="20000"/>
          </a:bodyPr>
          <a:lstStyle/>
          <a:p>
            <a:pPr lvl="1">
              <a:buAutoNum type="arabicPeriod"/>
            </a:pPr>
            <a:r>
              <a:rPr lang="en-US" dirty="0" smtClean="0"/>
              <a:t>Background</a:t>
            </a:r>
            <a:endParaRPr lang="en-US" dirty="0"/>
          </a:p>
          <a:p>
            <a:pPr lvl="1">
              <a:buAutoNum type="arabicPeriod"/>
            </a:pPr>
            <a:r>
              <a:rPr lang="en-US" dirty="0" smtClean="0"/>
              <a:t>Purpose</a:t>
            </a:r>
            <a:endParaRPr lang="en-US" dirty="0"/>
          </a:p>
          <a:p>
            <a:pPr lvl="1">
              <a:buAutoNum type="arabicPeriod"/>
            </a:pPr>
            <a:r>
              <a:rPr lang="en-US" dirty="0" smtClean="0"/>
              <a:t>Approach:</a:t>
            </a:r>
          </a:p>
          <a:p>
            <a:pPr lvl="2"/>
            <a:r>
              <a:rPr lang="en-US" dirty="0" smtClean="0"/>
              <a:t>Stage 1: Disease outbreak detection</a:t>
            </a:r>
            <a:endParaRPr lang="en-US" dirty="0"/>
          </a:p>
          <a:p>
            <a:pPr lvl="2"/>
            <a:r>
              <a:rPr lang="en-US" dirty="0" smtClean="0"/>
              <a:t>Stage 2: Web scraping-Natural Language </a:t>
            </a:r>
            <a:r>
              <a:rPr lang="en-US" dirty="0"/>
              <a:t>P</a:t>
            </a:r>
            <a:r>
              <a:rPr lang="en-US" dirty="0" smtClean="0"/>
              <a:t>rocessing (NLP) approach</a:t>
            </a:r>
          </a:p>
          <a:p>
            <a:pPr lvl="3">
              <a:buFont typeface="Wingdings" panose="05000000000000000000" pitchFamily="2" charset="2"/>
              <a:buChar char="q"/>
            </a:pPr>
            <a:r>
              <a:rPr lang="en-US" dirty="0" smtClean="0"/>
              <a:t>Named Entity Recognition (NER) and Information Extraction (IE)</a:t>
            </a:r>
          </a:p>
          <a:p>
            <a:pPr lvl="3">
              <a:buFont typeface="Wingdings" panose="05000000000000000000" pitchFamily="2" charset="2"/>
              <a:buChar char="q"/>
            </a:pPr>
            <a:r>
              <a:rPr lang="en-US" dirty="0" smtClean="0"/>
              <a:t>Stage 2.1: </a:t>
            </a:r>
            <a:r>
              <a:rPr lang="en-US" dirty="0"/>
              <a:t>Hybrid </a:t>
            </a:r>
            <a:r>
              <a:rPr lang="en-US" dirty="0" smtClean="0"/>
              <a:t>approach</a:t>
            </a:r>
          </a:p>
          <a:p>
            <a:pPr lvl="4">
              <a:buFont typeface="Wingdings" panose="05000000000000000000" pitchFamily="2" charset="2"/>
              <a:buChar char="Ø"/>
            </a:pPr>
            <a:r>
              <a:rPr lang="en-US" dirty="0" smtClean="0"/>
              <a:t>Definition</a:t>
            </a:r>
          </a:p>
          <a:p>
            <a:pPr lvl="4">
              <a:buFont typeface="Wingdings" panose="05000000000000000000" pitchFamily="2" charset="2"/>
              <a:buChar char="Ø"/>
            </a:pPr>
            <a:r>
              <a:rPr lang="en-US" dirty="0" smtClean="0"/>
              <a:t>Case study</a:t>
            </a:r>
          </a:p>
          <a:p>
            <a:pPr lvl="3">
              <a:buFont typeface="Wingdings" panose="05000000000000000000" pitchFamily="2" charset="2"/>
              <a:buChar char="q"/>
            </a:pPr>
            <a:r>
              <a:rPr lang="en-US" dirty="0"/>
              <a:t>Stage </a:t>
            </a:r>
            <a:r>
              <a:rPr lang="en-US" dirty="0" smtClean="0"/>
              <a:t>2.2 </a:t>
            </a:r>
            <a:r>
              <a:rPr lang="en-US" dirty="0"/>
              <a:t>to improve Stage </a:t>
            </a:r>
            <a:r>
              <a:rPr lang="en-US" dirty="0" smtClean="0"/>
              <a:t>2.1: </a:t>
            </a:r>
            <a:r>
              <a:rPr lang="en-US" dirty="0"/>
              <a:t>Pre-training of Deep Bidirectional Transformers for Language Understanding (BERT</a:t>
            </a:r>
            <a:r>
              <a:rPr lang="en-US" dirty="0" smtClean="0"/>
              <a:t>)</a:t>
            </a:r>
          </a:p>
          <a:p>
            <a:pPr lvl="4">
              <a:buFont typeface="Wingdings" panose="05000000000000000000" pitchFamily="2" charset="2"/>
              <a:buChar char="Ø"/>
            </a:pPr>
            <a:r>
              <a:rPr lang="en-US" dirty="0" smtClean="0"/>
              <a:t>Definition</a:t>
            </a:r>
          </a:p>
          <a:p>
            <a:pPr lvl="4">
              <a:buFont typeface="Wingdings" panose="05000000000000000000" pitchFamily="2" charset="2"/>
              <a:buChar char="Ø"/>
            </a:pPr>
            <a:r>
              <a:rPr lang="en-US" dirty="0"/>
              <a:t>Case </a:t>
            </a:r>
            <a:r>
              <a:rPr lang="en-US" dirty="0" smtClean="0"/>
              <a:t>study on NER</a:t>
            </a:r>
          </a:p>
          <a:p>
            <a:pPr marL="457200" lvl="1" indent="0">
              <a:buNone/>
            </a:pPr>
            <a:r>
              <a:rPr lang="en-US" dirty="0" smtClean="0"/>
              <a:t>4.  Conclusion</a:t>
            </a:r>
          </a:p>
          <a:p>
            <a:pPr marL="457200" lvl="1" indent="0">
              <a:buNone/>
            </a:pPr>
            <a:r>
              <a:rPr lang="en-US" dirty="0" smtClean="0"/>
              <a:t>5.  Potential for information</a:t>
            </a:r>
            <a:endParaRP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Conclusion</a:t>
            </a:r>
            <a:endParaRPr dirty="0"/>
          </a:p>
        </p:txBody>
      </p:sp>
      <p:sp>
        <p:nvSpPr>
          <p:cNvPr id="3" name="Content Placeholder 2"/>
          <p:cNvSpPr>
            <a:spLocks noGrp="1"/>
          </p:cNvSpPr>
          <p:nvPr>
            <p:ph idx="1"/>
          </p:nvPr>
        </p:nvSpPr>
        <p:spPr>
          <a:xfrm>
            <a:off x="457200" y="1371600"/>
            <a:ext cx="8229600" cy="4984751"/>
          </a:xfrm>
        </p:spPr>
        <p:txBody>
          <a:bodyPr>
            <a:normAutofit lnSpcReduction="10000"/>
          </a:bodyPr>
          <a:lstStyle/>
          <a:p>
            <a:pPr marL="457200" lvl="1" indent="0">
              <a:buNone/>
            </a:pPr>
            <a:endParaRPr lang="en-US" dirty="0" smtClean="0"/>
          </a:p>
          <a:p>
            <a:pPr marL="971550" lvl="1" indent="-514350">
              <a:buFont typeface="+mj-lt"/>
              <a:buAutoNum type="arabicPeriod"/>
            </a:pPr>
            <a:r>
              <a:rPr lang="en-US" dirty="0" smtClean="0"/>
              <a:t>Using BERT accelerates the process</a:t>
            </a:r>
          </a:p>
          <a:p>
            <a:pPr marL="971550" lvl="1" indent="-514350">
              <a:buFont typeface="+mj-lt"/>
              <a:buAutoNum type="arabicPeriod"/>
            </a:pPr>
            <a:r>
              <a:rPr lang="en-US" dirty="0"/>
              <a:t>M</a:t>
            </a:r>
            <a:r>
              <a:rPr lang="en-US" dirty="0" smtClean="0"/>
              <a:t>ore Corpora and training instances are needed for BERT to achieve better F1 score</a:t>
            </a:r>
          </a:p>
          <a:p>
            <a:pPr marL="971550" lvl="1" indent="-514350">
              <a:buFont typeface="+mj-lt"/>
              <a:buAutoNum type="arabicPeriod"/>
            </a:pPr>
            <a:r>
              <a:rPr lang="en-US" dirty="0" smtClean="0"/>
              <a:t>BERT should be used for Information Extraction (IE) to summarize information from scraped news</a:t>
            </a:r>
          </a:p>
          <a:p>
            <a:pPr marL="971550" lvl="1" indent="-514350">
              <a:buFont typeface="+mj-lt"/>
              <a:buAutoNum type="arabicPeriod"/>
            </a:pPr>
            <a:r>
              <a:rPr lang="en-US" dirty="0" smtClean="0"/>
              <a:t>The entire process is still in a very early stage, and more work should be done</a:t>
            </a:r>
          </a:p>
          <a:p>
            <a:pPr marL="971550" lvl="1" indent="-514350">
              <a:buFont typeface="+mj-lt"/>
              <a:buAutoNum type="arabicPeriod"/>
            </a:pPr>
            <a:r>
              <a:rPr lang="en-US" dirty="0"/>
              <a:t>More sources should be used for hog disease detection</a:t>
            </a:r>
          </a:p>
          <a:p>
            <a:pPr marL="457200" lvl="1" indent="0">
              <a:buNone/>
            </a:pPr>
            <a:endParaRPr lang="en-US" dirty="0"/>
          </a:p>
        </p:txBody>
      </p:sp>
    </p:spTree>
    <p:extLst>
      <p:ext uri="{BB962C8B-B14F-4D97-AF65-F5344CB8AC3E}">
        <p14:creationId xmlns:p14="http://schemas.microsoft.com/office/powerpoint/2010/main" val="2020787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rPr lang="en-US" dirty="0"/>
              <a:t>Potential for information</a:t>
            </a:r>
            <a:endParaRPr dirty="0"/>
          </a:p>
        </p:txBody>
      </p:sp>
      <p:sp>
        <p:nvSpPr>
          <p:cNvPr id="3" name="Content Placeholder 2"/>
          <p:cNvSpPr>
            <a:spLocks noGrp="1"/>
          </p:cNvSpPr>
          <p:nvPr>
            <p:ph idx="1"/>
          </p:nvPr>
        </p:nvSpPr>
        <p:spPr/>
        <p:txBody>
          <a:bodyPr>
            <a:normAutofit/>
          </a:bodyPr>
          <a:lstStyle/>
          <a:p>
            <a:pPr marL="457200" lvl="1" indent="0">
              <a:buNone/>
            </a:pPr>
            <a:r>
              <a:rPr lang="en-US" dirty="0"/>
              <a:t>Time and location of disease references:</a:t>
            </a:r>
          </a:p>
          <a:p>
            <a:pPr marL="457200" lvl="1" indent="0">
              <a:buNone/>
            </a:pPr>
            <a:r>
              <a:rPr lang="en-US" dirty="0" smtClean="0"/>
              <a:t>1. Fine scale (state, county) incidence allowing spatial disease modeling and mapping </a:t>
            </a:r>
          </a:p>
          <a:p>
            <a:pPr marL="457200" lvl="1" indent="0">
              <a:buNone/>
            </a:pPr>
            <a:r>
              <a:rPr lang="en-US" dirty="0" smtClean="0"/>
              <a:t>2. Time course of spread </a:t>
            </a:r>
          </a:p>
          <a:p>
            <a:pPr marL="457200" lvl="1" indent="0">
              <a:buNone/>
            </a:pPr>
            <a:r>
              <a:rPr lang="en-US" dirty="0" smtClean="0"/>
              <a:t>3. External </a:t>
            </a:r>
            <a:r>
              <a:rPr lang="en-US" dirty="0"/>
              <a:t>documentation confirming disease and response to outbreak	</a:t>
            </a:r>
          </a:p>
          <a:p>
            <a:pPr marL="457200" lvl="1" indent="0">
              <a:buNone/>
            </a:pPr>
            <a:r>
              <a:rPr lang="en-US" dirty="0" smtClean="0"/>
              <a:t>4. Data </a:t>
            </a:r>
            <a:r>
              <a:rPr lang="en-US" dirty="0"/>
              <a:t>for </a:t>
            </a:r>
            <a:r>
              <a:rPr lang="en-US" dirty="0" smtClean="0"/>
              <a:t>other </a:t>
            </a:r>
            <a:r>
              <a:rPr lang="en-US" dirty="0"/>
              <a:t>experts</a:t>
            </a:r>
          </a:p>
          <a:p>
            <a:pPr marL="457200" lvl="1" indent="0">
              <a:buNone/>
            </a:pPr>
            <a:r>
              <a:rPr lang="en-US" dirty="0" smtClean="0"/>
              <a:t>5. Information </a:t>
            </a:r>
            <a:r>
              <a:rPr lang="en-US" dirty="0"/>
              <a:t>to incorporate into the model system</a:t>
            </a:r>
            <a:endParaRPr dirty="0"/>
          </a:p>
        </p:txBody>
      </p:sp>
    </p:spTree>
    <p:extLst>
      <p:ext uri="{BB962C8B-B14F-4D97-AF65-F5344CB8AC3E}">
        <p14:creationId xmlns:p14="http://schemas.microsoft.com/office/powerpoint/2010/main" val="35671990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rPr lang="en-US" dirty="0" smtClean="0"/>
              <a:t>Reference</a:t>
            </a:r>
            <a:endParaRPr dirty="0"/>
          </a:p>
        </p:txBody>
      </p:sp>
      <p:sp>
        <p:nvSpPr>
          <p:cNvPr id="3" name="Content Placeholder 2"/>
          <p:cNvSpPr>
            <a:spLocks noGrp="1"/>
          </p:cNvSpPr>
          <p:nvPr>
            <p:ph idx="1"/>
          </p:nvPr>
        </p:nvSpPr>
        <p:spPr/>
        <p:txBody>
          <a:bodyPr>
            <a:normAutofit fontScale="62500" lnSpcReduction="20000"/>
          </a:bodyPr>
          <a:lstStyle/>
          <a:p>
            <a:pPr marL="457200" lvl="1" indent="0">
              <a:buNone/>
            </a:pPr>
            <a:r>
              <a:rPr lang="en-US" dirty="0"/>
              <a:t>Bird, S., Klein, E., &amp; </a:t>
            </a:r>
            <a:r>
              <a:rPr lang="en-US" dirty="0" err="1"/>
              <a:t>Loper</a:t>
            </a:r>
            <a:r>
              <a:rPr lang="en-US" dirty="0"/>
              <a:t>, E. (2009). Natural language processing with Python: analyzing text with the natural language toolkit. " O'Reilly Media, Inc.".</a:t>
            </a:r>
          </a:p>
          <a:p>
            <a:pPr marL="457200" lvl="1" indent="0">
              <a:buNone/>
            </a:pPr>
            <a:r>
              <a:rPr lang="en-US" dirty="0"/>
              <a:t>Devlin, J., Chang, M. W., Lee, K., &amp; </a:t>
            </a:r>
            <a:r>
              <a:rPr lang="en-US" dirty="0" err="1"/>
              <a:t>Toutanova</a:t>
            </a:r>
            <a:r>
              <a:rPr lang="en-US" dirty="0"/>
              <a:t>, K. (2018). Bert: Pre-training of deep bidirectional transformers for language understanding. </a:t>
            </a:r>
            <a:r>
              <a:rPr lang="en-US" i="1" dirty="0" err="1"/>
              <a:t>arXiv</a:t>
            </a:r>
            <a:r>
              <a:rPr lang="en-US" i="1" dirty="0"/>
              <a:t> preprint arXiv:1810.04805</a:t>
            </a:r>
            <a:r>
              <a:rPr lang="en-US" dirty="0" smtClean="0"/>
              <a:t>.</a:t>
            </a:r>
          </a:p>
          <a:p>
            <a:pPr marL="457200" lvl="1" indent="0">
              <a:buNone/>
            </a:pPr>
            <a:r>
              <a:rPr lang="en-US" dirty="0"/>
              <a:t>Goldberg, Y. (2017). Neural network methods for natural language processing. </a:t>
            </a:r>
            <a:r>
              <a:rPr lang="en-US" i="1" dirty="0"/>
              <a:t>Synthesis Lectures on Human Language Technologies</a:t>
            </a:r>
            <a:r>
              <a:rPr lang="en-US" dirty="0"/>
              <a:t>, </a:t>
            </a:r>
            <a:r>
              <a:rPr lang="en-US" i="1" dirty="0"/>
              <a:t>10</a:t>
            </a:r>
            <a:r>
              <a:rPr lang="en-US" dirty="0"/>
              <a:t>(1), 1-309</a:t>
            </a:r>
            <a:r>
              <a:rPr lang="en-US" dirty="0" smtClean="0"/>
              <a:t>.</a:t>
            </a:r>
          </a:p>
          <a:p>
            <a:pPr marL="457200" lvl="1" indent="0">
              <a:buNone/>
            </a:pPr>
            <a:r>
              <a:rPr lang="en-US" dirty="0" err="1"/>
              <a:t>Jurafsky</a:t>
            </a:r>
            <a:r>
              <a:rPr lang="en-US" dirty="0"/>
              <a:t>, D., &amp; Martin, J. H. (2014). </a:t>
            </a:r>
            <a:r>
              <a:rPr lang="en-US" i="1" dirty="0"/>
              <a:t>Speech and language processing</a:t>
            </a:r>
            <a:r>
              <a:rPr lang="en-US" dirty="0"/>
              <a:t> (Vol. 3). London: Pearson.</a:t>
            </a:r>
            <a:endParaRPr lang="en-US" dirty="0" smtClean="0"/>
          </a:p>
          <a:p>
            <a:pPr marL="457200" lvl="1" indent="0">
              <a:buNone/>
            </a:pPr>
            <a:r>
              <a:rPr lang="en-US" dirty="0" err="1"/>
              <a:t>Sarawagi</a:t>
            </a:r>
            <a:r>
              <a:rPr lang="en-US" dirty="0"/>
              <a:t>, S. (2008). Information extraction. </a:t>
            </a:r>
            <a:r>
              <a:rPr lang="en-US" i="1" dirty="0"/>
              <a:t>Foundations and Trends® in Databases</a:t>
            </a:r>
            <a:r>
              <a:rPr lang="en-US" dirty="0"/>
              <a:t>, </a:t>
            </a:r>
            <a:r>
              <a:rPr lang="en-US" i="1" dirty="0"/>
              <a:t>1</a:t>
            </a:r>
            <a:r>
              <a:rPr lang="en-US" dirty="0"/>
              <a:t>(3), 261-377</a:t>
            </a:r>
            <a:r>
              <a:rPr lang="en-US" dirty="0" smtClean="0"/>
              <a:t>.</a:t>
            </a:r>
          </a:p>
          <a:p>
            <a:pPr marL="457200" lvl="1" indent="0">
              <a:buNone/>
            </a:pPr>
            <a:r>
              <a:rPr lang="en-US" dirty="0" err="1" smtClean="0"/>
              <a:t>Vaswani</a:t>
            </a:r>
            <a:r>
              <a:rPr lang="en-US" dirty="0"/>
              <a:t>, A., </a:t>
            </a:r>
            <a:r>
              <a:rPr lang="en-US" dirty="0" err="1"/>
              <a:t>Shazeer</a:t>
            </a:r>
            <a:r>
              <a:rPr lang="en-US" dirty="0"/>
              <a:t>, N., </a:t>
            </a:r>
            <a:r>
              <a:rPr lang="en-US" dirty="0" err="1"/>
              <a:t>Parmar</a:t>
            </a:r>
            <a:r>
              <a:rPr lang="en-US" dirty="0"/>
              <a:t>, N., </a:t>
            </a:r>
            <a:r>
              <a:rPr lang="en-US" dirty="0" err="1"/>
              <a:t>Uszkoreit</a:t>
            </a:r>
            <a:r>
              <a:rPr lang="en-US" dirty="0"/>
              <a:t>, J., Jones, L., Gomez, A. N., ... &amp; </a:t>
            </a:r>
            <a:r>
              <a:rPr lang="en-US" dirty="0" err="1"/>
              <a:t>Polosukhin</a:t>
            </a:r>
            <a:r>
              <a:rPr lang="en-US" dirty="0"/>
              <a:t>, I. (2017). Attention is all you need. In Advances in neural information processing systems (pp. 5998-6008</a:t>
            </a:r>
            <a:r>
              <a:rPr lang="en-US" dirty="0" smtClean="0"/>
              <a:t>).</a:t>
            </a:r>
          </a:p>
          <a:p>
            <a:pPr marL="457200" lvl="1" indent="0">
              <a:buNone/>
            </a:pPr>
            <a:r>
              <a:rPr lang="en-US" dirty="0"/>
              <a:t>Wei, Y., </a:t>
            </a:r>
            <a:r>
              <a:rPr lang="en-US" dirty="0" err="1"/>
              <a:t>Sartore</a:t>
            </a:r>
            <a:r>
              <a:rPr lang="en-US" dirty="0"/>
              <a:t>, L., Miller, D., Abernethy, J., </a:t>
            </a:r>
            <a:r>
              <a:rPr lang="en-US" dirty="0" err="1"/>
              <a:t>Toppin</a:t>
            </a:r>
            <a:r>
              <a:rPr lang="en-US" dirty="0"/>
              <a:t>, K., &amp; Hyman, M. (2018). Deep learning for Data Imputation and Calibration </a:t>
            </a:r>
            <a:r>
              <a:rPr lang="en-US" dirty="0" err="1"/>
              <a:t>Wighting</a:t>
            </a:r>
            <a:r>
              <a:rPr lang="en-US" dirty="0"/>
              <a:t>. In JSM Proceedings, Statistical Computing Section. Alexandria, VA: American Statistical Association</a:t>
            </a:r>
            <a:r>
              <a:rPr lang="en-US" dirty="0" smtClean="0"/>
              <a:t>.</a:t>
            </a:r>
          </a:p>
        </p:txBody>
      </p:sp>
    </p:spTree>
    <p:extLst>
      <p:ext uri="{BB962C8B-B14F-4D97-AF65-F5344CB8AC3E}">
        <p14:creationId xmlns:p14="http://schemas.microsoft.com/office/powerpoint/2010/main" val="7734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108" y="2694648"/>
            <a:ext cx="8229600" cy="1351369"/>
          </a:xfrm>
        </p:spPr>
        <p:txBody>
          <a:bodyPr>
            <a:normAutofit fontScale="92500" lnSpcReduction="10000"/>
          </a:bodyPr>
          <a:lstStyle/>
          <a:p>
            <a:pPr marL="457200" lvl="1" indent="0" algn="ctr">
              <a:buNone/>
            </a:pPr>
            <a:r>
              <a:rPr lang="en-US" sz="9600" dirty="0" smtClean="0">
                <a:solidFill>
                  <a:srgbClr val="FF0000"/>
                </a:solidFill>
              </a:rPr>
              <a:t>Questions?</a:t>
            </a:r>
            <a:endParaRPr lang="en-US" sz="4800" dirty="0" smtClean="0">
              <a:solidFill>
                <a:srgbClr val="FF0000"/>
              </a:solidFill>
            </a:endParaRPr>
          </a:p>
        </p:txBody>
      </p:sp>
    </p:spTree>
    <p:extLst>
      <p:ext uri="{BB962C8B-B14F-4D97-AF65-F5344CB8AC3E}">
        <p14:creationId xmlns:p14="http://schemas.microsoft.com/office/powerpoint/2010/main" val="6289556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Artificial Neural Network (ANN)</a:t>
            </a:r>
            <a:endParaRPr dirty="0"/>
          </a:p>
        </p:txBody>
      </p:sp>
      <p:sp>
        <p:nvSpPr>
          <p:cNvPr id="3" name="Content Placeholder 2"/>
          <p:cNvSpPr>
            <a:spLocks noGrp="1"/>
          </p:cNvSpPr>
          <p:nvPr>
            <p:ph idx="1"/>
          </p:nvPr>
        </p:nvSpPr>
        <p:spPr>
          <a:xfrm>
            <a:off x="539788" y="5401559"/>
            <a:ext cx="8387396" cy="525315"/>
          </a:xfrm>
        </p:spPr>
        <p:txBody>
          <a:bodyPr>
            <a:normAutofit/>
          </a:bodyPr>
          <a:lstStyle/>
          <a:p>
            <a:pPr marL="457200" lvl="1" indent="0" algn="ctr">
              <a:buNone/>
            </a:pPr>
            <a:r>
              <a:rPr lang="en-US" dirty="0" smtClean="0"/>
              <a:t>Structure </a:t>
            </a:r>
            <a:r>
              <a:rPr lang="en-US" dirty="0"/>
              <a:t>of </a:t>
            </a:r>
            <a:r>
              <a:rPr lang="en-US" dirty="0" smtClean="0"/>
              <a:t>ANN (</a:t>
            </a:r>
            <a:r>
              <a:rPr lang="en-US" dirty="0"/>
              <a:t>Wei et al., 2018</a:t>
            </a:r>
            <a:r>
              <a:rPr lang="en-US" dirty="0" smtClean="0"/>
              <a:t>)</a:t>
            </a:r>
          </a:p>
          <a:p>
            <a:pPr marL="457200" lvl="1" indent="0" algn="ctr">
              <a:buNone/>
            </a:pPr>
            <a:endParaRPr lang="en-US" dirty="0" smtClean="0"/>
          </a:p>
          <a:p>
            <a:pPr marL="457200" lvl="1" indent="0" algn="ctr">
              <a:buNone/>
            </a:pPr>
            <a:endParaRPr lang="en-US" dirty="0"/>
          </a:p>
          <a:p>
            <a:pPr marL="457200" lvl="1" indent="0" algn="ctr">
              <a:buNone/>
            </a:pPr>
            <a:endParaRPr lang="en-US" dirty="0" smtClean="0"/>
          </a:p>
          <a:p>
            <a:pPr marL="457200" lvl="1" indent="0" algn="ctr">
              <a:buNone/>
            </a:pPr>
            <a:endParaRPr lang="en-US" dirty="0" smtClean="0"/>
          </a:p>
          <a:p>
            <a:pPr marL="457200" lvl="1" indent="0" algn="ctr">
              <a:buNone/>
            </a:pPr>
            <a:endParaRPr lang="en-US" dirty="0"/>
          </a:p>
          <a:p>
            <a:pPr marL="457200" lvl="1" indent="0" algn="ctr">
              <a:buNone/>
            </a:pPr>
            <a:endParaRPr lang="en-US" dirty="0" smtClean="0"/>
          </a:p>
          <a:p>
            <a:pPr marL="457200" lvl="1" indent="0" algn="ctr">
              <a:buNone/>
            </a:pPr>
            <a:endParaRPr lang="en-US" dirty="0"/>
          </a:p>
          <a:p>
            <a:pPr marL="457200" lvl="1" indent="0" algn="ctr">
              <a:buNone/>
            </a:pP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072" y="1513210"/>
            <a:ext cx="8550112" cy="3718665"/>
          </a:xfrm>
          <a:prstGeom prst="rect">
            <a:avLst/>
          </a:prstGeom>
        </p:spPr>
      </p:pic>
    </p:spTree>
    <p:extLst>
      <p:ext uri="{BB962C8B-B14F-4D97-AF65-F5344CB8AC3E}">
        <p14:creationId xmlns:p14="http://schemas.microsoft.com/office/powerpoint/2010/main" val="9042547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Auto-encoder</a:t>
            </a:r>
            <a:endParaRPr dirty="0"/>
          </a:p>
        </p:txBody>
      </p:sp>
      <p:sp>
        <p:nvSpPr>
          <p:cNvPr id="3" name="Content Placeholder 2"/>
          <p:cNvSpPr>
            <a:spLocks noGrp="1"/>
          </p:cNvSpPr>
          <p:nvPr>
            <p:ph idx="1"/>
          </p:nvPr>
        </p:nvSpPr>
        <p:spPr>
          <a:xfrm>
            <a:off x="457200" y="1371600"/>
            <a:ext cx="8229600" cy="4984751"/>
          </a:xfrm>
        </p:spPr>
        <p:txBody>
          <a:bodyPr>
            <a:normAutofit fontScale="92500" lnSpcReduction="20000"/>
          </a:bodyPr>
          <a:lstStyle/>
          <a:p>
            <a:pPr marL="457200" lvl="1" indent="0">
              <a:buNone/>
            </a:pPr>
            <a:r>
              <a:rPr lang="en-US" dirty="0" smtClean="0"/>
              <a:t>Auto-encoder is a type of ANN that is trained to attempt to copy its input to its output</a:t>
            </a:r>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endParaRPr lang="en-US" dirty="0" smtClean="0"/>
          </a:p>
          <a:p>
            <a:pPr marL="457200" lvl="1" indent="0">
              <a:buNone/>
            </a:pPr>
            <a:endParaRPr lang="en-US" dirty="0" smtClean="0"/>
          </a:p>
          <a:p>
            <a:pPr marL="457200" lvl="1" indent="0" algn="ctr">
              <a:buNone/>
            </a:pPr>
            <a:r>
              <a:rPr lang="en-US" dirty="0" smtClean="0"/>
              <a:t>Structure of </a:t>
            </a:r>
            <a:r>
              <a:rPr lang="en-US" dirty="0"/>
              <a:t>Auto-encoder</a:t>
            </a:r>
            <a:r>
              <a:rPr lang="en-US" dirty="0" smtClean="0"/>
              <a:t>(Wei et al., 2018)</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303" y="2019172"/>
            <a:ext cx="7560297" cy="3438948"/>
          </a:xfrm>
          <a:prstGeom prst="rect">
            <a:avLst/>
          </a:prstGeom>
        </p:spPr>
      </p:pic>
    </p:spTree>
    <p:extLst>
      <p:ext uri="{BB962C8B-B14F-4D97-AF65-F5344CB8AC3E}">
        <p14:creationId xmlns:p14="http://schemas.microsoft.com/office/powerpoint/2010/main" val="9204533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Transformer - Overview</a:t>
            </a:r>
            <a:endParaRPr dirty="0"/>
          </a:p>
        </p:txBody>
      </p:sp>
      <p:sp>
        <p:nvSpPr>
          <p:cNvPr id="3" name="Content Placeholder 2"/>
          <p:cNvSpPr>
            <a:spLocks noGrp="1"/>
          </p:cNvSpPr>
          <p:nvPr>
            <p:ph idx="1"/>
          </p:nvPr>
        </p:nvSpPr>
        <p:spPr>
          <a:xfrm>
            <a:off x="457200" y="1371600"/>
            <a:ext cx="8229600" cy="4984751"/>
          </a:xfrm>
        </p:spPr>
        <p:txBody>
          <a:bodyPr>
            <a:normAutofit fontScale="92500" lnSpcReduction="10000"/>
          </a:bodyPr>
          <a:lstStyle/>
          <a:p>
            <a:pPr marL="971550" lvl="1" indent="-514350">
              <a:buFont typeface="+mj-lt"/>
              <a:buAutoNum type="arabicPeriod"/>
            </a:pPr>
            <a:r>
              <a:rPr lang="en-US" dirty="0" smtClean="0"/>
              <a:t>With sequence-to-sequence architecture, </a:t>
            </a:r>
            <a:r>
              <a:rPr lang="en-US" dirty="0"/>
              <a:t>a neural net that transforms a given sequence of </a:t>
            </a:r>
            <a:r>
              <a:rPr lang="en-US" dirty="0" smtClean="0"/>
              <a:t>words </a:t>
            </a:r>
            <a:r>
              <a:rPr lang="en-US" dirty="0"/>
              <a:t>in a sentence, into another sequence</a:t>
            </a:r>
          </a:p>
          <a:p>
            <a:pPr marL="971550" lvl="1" indent="-514350">
              <a:buFont typeface="+mj-lt"/>
              <a:buAutoNum type="arabicPeriod"/>
            </a:pPr>
            <a:r>
              <a:rPr lang="en-US" dirty="0" smtClean="0"/>
              <a:t>An encoder that reads the text input and a decoder that produces a prediction for the task</a:t>
            </a:r>
          </a:p>
          <a:p>
            <a:pPr marL="971550" lvl="1" indent="-514350">
              <a:buFont typeface="+mj-lt"/>
              <a:buAutoNum type="arabicPeriod"/>
            </a:pPr>
            <a:r>
              <a:rPr lang="en-US" dirty="0" smtClean="0"/>
              <a:t>The attention-mechanism focuses on an input sequence and decides at each step which other parts of the sequence are important (</a:t>
            </a:r>
            <a:r>
              <a:rPr lang="en-US" dirty="0" err="1" smtClean="0"/>
              <a:t>Vaswani</a:t>
            </a:r>
            <a:r>
              <a:rPr lang="en-US" dirty="0" smtClean="0"/>
              <a:t> et al., 2017)</a:t>
            </a:r>
          </a:p>
          <a:p>
            <a:pPr marL="1371600" lvl="2" indent="-514350"/>
            <a:r>
              <a:rPr lang="en-US" dirty="0" smtClean="0"/>
              <a:t>Q&amp;A task in NLP, </a:t>
            </a:r>
          </a:p>
          <a:p>
            <a:pPr marL="1828800" lvl="3" indent="-514350">
              <a:buFont typeface="Wingdings" panose="05000000000000000000" pitchFamily="2" charset="2"/>
              <a:buChar char="q"/>
            </a:pPr>
            <a:r>
              <a:rPr lang="en-US" dirty="0" smtClean="0"/>
              <a:t>Text: It was </a:t>
            </a:r>
            <a:r>
              <a:rPr lang="en-US" dirty="0"/>
              <a:t>sunny </a:t>
            </a:r>
            <a:r>
              <a:rPr lang="en-US" dirty="0" smtClean="0"/>
              <a:t>yesterday, so </a:t>
            </a:r>
            <a:r>
              <a:rPr lang="en-US" dirty="0"/>
              <a:t>w</a:t>
            </a:r>
            <a:r>
              <a:rPr lang="en-US" dirty="0" smtClean="0"/>
              <a:t>e were playing </a:t>
            </a:r>
            <a:r>
              <a:rPr lang="en-US" dirty="0" smtClean="0">
                <a:solidFill>
                  <a:schemeClr val="accent1"/>
                </a:solidFill>
              </a:rPr>
              <a:t>basketball</a:t>
            </a:r>
          </a:p>
          <a:p>
            <a:pPr marL="1828800" lvl="3" indent="-514350">
              <a:buFont typeface="Wingdings" panose="05000000000000000000" pitchFamily="2" charset="2"/>
              <a:buChar char="q"/>
            </a:pPr>
            <a:r>
              <a:rPr lang="en-US" dirty="0"/>
              <a:t>Q: What sport </a:t>
            </a:r>
            <a:r>
              <a:rPr lang="en-US" dirty="0" smtClean="0"/>
              <a:t>did we </a:t>
            </a:r>
            <a:r>
              <a:rPr lang="en-US" dirty="0"/>
              <a:t>play yesterday?</a:t>
            </a:r>
          </a:p>
          <a:p>
            <a:pPr marL="1828800" lvl="3" indent="-514350">
              <a:buFont typeface="Wingdings" panose="05000000000000000000" pitchFamily="2" charset="2"/>
              <a:buChar char="q"/>
            </a:pPr>
            <a:r>
              <a:rPr lang="en-US" dirty="0" smtClean="0"/>
              <a:t>A: We were playing </a:t>
            </a:r>
            <a:r>
              <a:rPr lang="en-US" dirty="0">
                <a:solidFill>
                  <a:schemeClr val="accent1"/>
                </a:solidFill>
              </a:rPr>
              <a:t>basketball</a:t>
            </a:r>
            <a:endParaRPr lang="en-US" dirty="0"/>
          </a:p>
        </p:txBody>
      </p:sp>
    </p:spTree>
    <p:extLst>
      <p:ext uri="{BB962C8B-B14F-4D97-AF65-F5344CB8AC3E}">
        <p14:creationId xmlns:p14="http://schemas.microsoft.com/office/powerpoint/2010/main" val="10962087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Transformer - Structure</a:t>
            </a:r>
            <a:endParaRPr dirty="0"/>
          </a:p>
        </p:txBody>
      </p:sp>
      <p:sp>
        <p:nvSpPr>
          <p:cNvPr id="6" name="Content Placeholder 5"/>
          <p:cNvSpPr>
            <a:spLocks noGrp="1"/>
          </p:cNvSpPr>
          <p:nvPr>
            <p:ph idx="1"/>
          </p:nvPr>
        </p:nvSpPr>
        <p:spPr>
          <a:xfrm>
            <a:off x="1335186" y="5737254"/>
            <a:ext cx="7351613" cy="434946"/>
          </a:xfrm>
        </p:spPr>
        <p:txBody>
          <a:bodyPr>
            <a:noAutofit/>
          </a:bodyPr>
          <a:lstStyle/>
          <a:p>
            <a:pPr marL="0" indent="0">
              <a:buNone/>
            </a:pPr>
            <a:r>
              <a:rPr lang="en-US" sz="2400" dirty="0" smtClean="0"/>
              <a:t>The Transformer – Architecture (</a:t>
            </a:r>
            <a:r>
              <a:rPr lang="en-US" sz="2400" dirty="0" err="1" smtClean="0"/>
              <a:t>Vaswani</a:t>
            </a:r>
            <a:r>
              <a:rPr lang="en-US" sz="2400" dirty="0" smtClean="0"/>
              <a:t> </a:t>
            </a:r>
            <a:r>
              <a:rPr lang="en-US" sz="2400" dirty="0"/>
              <a:t>et al</a:t>
            </a:r>
            <a:r>
              <a:rPr lang="en-US" sz="2400" dirty="0" smtClean="0"/>
              <a:t>., </a:t>
            </a:r>
            <a:r>
              <a:rPr lang="en-US" sz="2400" dirty="0"/>
              <a:t>2017</a:t>
            </a:r>
            <a:r>
              <a:rPr lang="en-US" sz="2400" dirty="0" smtClean="0"/>
              <a:t>)</a:t>
            </a:r>
            <a:endParaRPr lang="en-US" sz="2400" dirty="0"/>
          </a:p>
        </p:txBody>
      </p:sp>
      <p:pic>
        <p:nvPicPr>
          <p:cNvPr id="3" name="Picture 2"/>
          <p:cNvPicPr>
            <a:picLocks noChangeAspect="1"/>
          </p:cNvPicPr>
          <p:nvPr/>
        </p:nvPicPr>
        <p:blipFill>
          <a:blip r:embed="rId3"/>
          <a:stretch>
            <a:fillRect/>
          </a:stretch>
        </p:blipFill>
        <p:spPr>
          <a:xfrm>
            <a:off x="1335186" y="1102935"/>
            <a:ext cx="6281672" cy="4754939"/>
          </a:xfrm>
          <a:prstGeom prst="rect">
            <a:avLst/>
          </a:prstGeom>
        </p:spPr>
      </p:pic>
    </p:spTree>
    <p:extLst>
      <p:ext uri="{BB962C8B-B14F-4D97-AF65-F5344CB8AC3E}">
        <p14:creationId xmlns:p14="http://schemas.microsoft.com/office/powerpoint/2010/main" val="13371560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BERT - details</a:t>
            </a:r>
            <a:endParaRPr dirty="0"/>
          </a:p>
        </p:txBody>
      </p:sp>
      <p:sp>
        <p:nvSpPr>
          <p:cNvPr id="3" name="Content Placeholder 2"/>
          <p:cNvSpPr>
            <a:spLocks noGrp="1"/>
          </p:cNvSpPr>
          <p:nvPr>
            <p:ph idx="1"/>
          </p:nvPr>
        </p:nvSpPr>
        <p:spPr>
          <a:xfrm>
            <a:off x="457200" y="1371600"/>
            <a:ext cx="8229600" cy="4984751"/>
          </a:xfrm>
        </p:spPr>
        <p:txBody>
          <a:bodyPr>
            <a:normAutofit/>
          </a:bodyPr>
          <a:lstStyle/>
          <a:p>
            <a:pPr marL="971550" lvl="1" indent="-514350">
              <a:buAutoNum type="arabicPeriod"/>
            </a:pPr>
            <a:r>
              <a:rPr lang="en-US" dirty="0" smtClean="0"/>
              <a:t>With two tasks:</a:t>
            </a:r>
          </a:p>
          <a:p>
            <a:pPr marL="1371600" lvl="2" indent="-514350"/>
            <a:r>
              <a:rPr lang="en-US" dirty="0" smtClean="0"/>
              <a:t>Task1: Mask 15% of the input to use as output by stacking </a:t>
            </a:r>
            <a:r>
              <a:rPr lang="en-US" dirty="0"/>
              <a:t>multiple Transformer </a:t>
            </a:r>
            <a:r>
              <a:rPr lang="en-US" dirty="0" smtClean="0"/>
              <a:t>encoders</a:t>
            </a:r>
          </a:p>
          <a:p>
            <a:pPr marL="1371600" lvl="2" indent="-514350"/>
            <a:r>
              <a:rPr lang="en-US" dirty="0" smtClean="0"/>
              <a:t>Task 2: Input: pairs of sentences; Output: predict whether the output of the sentence is the subsequent sentence in the original </a:t>
            </a:r>
            <a:r>
              <a:rPr lang="en-US" dirty="0"/>
              <a:t>text using Transformer </a:t>
            </a:r>
            <a:r>
              <a:rPr lang="en-US" dirty="0" smtClean="0"/>
              <a:t>network</a:t>
            </a:r>
          </a:p>
          <a:p>
            <a:pPr marL="971550" lvl="1" indent="-514350">
              <a:buAutoNum type="arabicPeriod"/>
            </a:pPr>
            <a:r>
              <a:rPr lang="en-US" dirty="0" smtClean="0"/>
              <a:t>Minimize </a:t>
            </a:r>
            <a:r>
              <a:rPr lang="en-US" dirty="0"/>
              <a:t>the combined loss function </a:t>
            </a:r>
            <a:endParaRPr lang="en-US" dirty="0" smtClean="0"/>
          </a:p>
          <a:p>
            <a:pPr marL="457200" lvl="1" indent="0">
              <a:buNone/>
            </a:pPr>
            <a:endParaRPr lang="en-US" dirty="0"/>
          </a:p>
        </p:txBody>
      </p:sp>
    </p:spTree>
    <p:extLst>
      <p:ext uri="{BB962C8B-B14F-4D97-AF65-F5344CB8AC3E}">
        <p14:creationId xmlns:p14="http://schemas.microsoft.com/office/powerpoint/2010/main" val="31806605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dirty="0" smtClean="0"/>
              <a:t>BERT Structure</a:t>
            </a:r>
            <a:endParaRPr dirty="0"/>
          </a:p>
        </p:txBody>
      </p:sp>
      <p:pic>
        <p:nvPicPr>
          <p:cNvPr id="7" name="Content Placeholder 6"/>
          <p:cNvPicPr>
            <a:picLocks noGrp="1" noChangeAspect="1"/>
          </p:cNvPicPr>
          <p:nvPr>
            <p:ph idx="1"/>
          </p:nvPr>
        </p:nvPicPr>
        <p:blipFill>
          <a:blip r:embed="rId3"/>
          <a:stretch>
            <a:fillRect/>
          </a:stretch>
        </p:blipFill>
        <p:spPr>
          <a:xfrm>
            <a:off x="1299278" y="1266404"/>
            <a:ext cx="6783485" cy="4187628"/>
          </a:xfrm>
          <a:prstGeom prst="rect">
            <a:avLst/>
          </a:prstGeom>
        </p:spPr>
      </p:pic>
      <p:sp>
        <p:nvSpPr>
          <p:cNvPr id="3" name="Rectangle 2"/>
          <p:cNvSpPr/>
          <p:nvPr/>
        </p:nvSpPr>
        <p:spPr>
          <a:xfrm>
            <a:off x="2832213" y="5737253"/>
            <a:ext cx="4434436" cy="4207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Task 1: Masked LM (Devlin et al., 2018)</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87211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Outline</a:t>
            </a:r>
            <a:endParaRPr dirty="0"/>
          </a:p>
        </p:txBody>
      </p:sp>
      <p:sp>
        <p:nvSpPr>
          <p:cNvPr id="3" name="Content Placeholder 2"/>
          <p:cNvSpPr>
            <a:spLocks noGrp="1"/>
          </p:cNvSpPr>
          <p:nvPr>
            <p:ph idx="1"/>
          </p:nvPr>
        </p:nvSpPr>
        <p:spPr>
          <a:xfrm>
            <a:off x="457200" y="1600201"/>
            <a:ext cx="8229600" cy="4711587"/>
          </a:xfrm>
        </p:spPr>
        <p:txBody>
          <a:bodyPr>
            <a:normAutofit fontScale="77500" lnSpcReduction="20000"/>
          </a:bodyPr>
          <a:lstStyle/>
          <a:p>
            <a:pPr lvl="1">
              <a:buAutoNum type="arabicPeriod"/>
            </a:pPr>
            <a:r>
              <a:rPr lang="en-US" dirty="0" smtClean="0"/>
              <a:t>Background</a:t>
            </a:r>
            <a:endParaRPr lang="en-US" dirty="0"/>
          </a:p>
          <a:p>
            <a:pPr lvl="1">
              <a:buAutoNum type="arabicPeriod"/>
            </a:pPr>
            <a:r>
              <a:rPr lang="en-US" dirty="0" smtClean="0"/>
              <a:t>Purpose</a:t>
            </a:r>
            <a:endParaRPr lang="en-US" dirty="0"/>
          </a:p>
          <a:p>
            <a:pPr lvl="1">
              <a:buAutoNum type="arabicPeriod"/>
            </a:pPr>
            <a:r>
              <a:rPr lang="en-US" dirty="0" smtClean="0"/>
              <a:t>Approach:</a:t>
            </a:r>
          </a:p>
          <a:p>
            <a:pPr lvl="2"/>
            <a:r>
              <a:rPr lang="en-US" dirty="0" smtClean="0"/>
              <a:t>Stage 1: Disease outbreak detection</a:t>
            </a:r>
            <a:endParaRPr lang="en-US" dirty="0"/>
          </a:p>
          <a:p>
            <a:pPr lvl="2"/>
            <a:r>
              <a:rPr lang="en-US" dirty="0" smtClean="0">
                <a:solidFill>
                  <a:schemeClr val="bg2">
                    <a:lumMod val="75000"/>
                  </a:schemeClr>
                </a:solidFill>
              </a:rPr>
              <a:t>Stage 2: Web scraping-Natural Language </a:t>
            </a:r>
            <a:r>
              <a:rPr lang="en-US" dirty="0">
                <a:solidFill>
                  <a:schemeClr val="bg2">
                    <a:lumMod val="75000"/>
                  </a:schemeClr>
                </a:solidFill>
              </a:rPr>
              <a:t>P</a:t>
            </a:r>
            <a:r>
              <a:rPr lang="en-US" dirty="0" smtClean="0">
                <a:solidFill>
                  <a:schemeClr val="bg2">
                    <a:lumMod val="75000"/>
                  </a:schemeClr>
                </a:solidFill>
              </a:rPr>
              <a:t>rocessing (NLP) approach</a:t>
            </a:r>
          </a:p>
          <a:p>
            <a:pPr lvl="3">
              <a:buFont typeface="Wingdings" panose="05000000000000000000" pitchFamily="2" charset="2"/>
              <a:buChar char="q"/>
            </a:pPr>
            <a:r>
              <a:rPr lang="en-US" dirty="0" smtClean="0">
                <a:solidFill>
                  <a:schemeClr val="bg2">
                    <a:lumMod val="75000"/>
                  </a:schemeClr>
                </a:solidFill>
              </a:rPr>
              <a:t>Named Entity Recognition (NER) and Information Extraction (IE)</a:t>
            </a:r>
          </a:p>
          <a:p>
            <a:pPr lvl="3">
              <a:buFont typeface="Wingdings" panose="05000000000000000000" pitchFamily="2" charset="2"/>
              <a:buChar char="q"/>
            </a:pPr>
            <a:r>
              <a:rPr lang="en-US" dirty="0" smtClean="0">
                <a:solidFill>
                  <a:schemeClr val="bg2">
                    <a:lumMod val="75000"/>
                  </a:schemeClr>
                </a:solidFill>
              </a:rPr>
              <a:t>Stage 2.1: </a:t>
            </a:r>
            <a:r>
              <a:rPr lang="en-US" dirty="0">
                <a:solidFill>
                  <a:schemeClr val="bg2">
                    <a:lumMod val="75000"/>
                  </a:schemeClr>
                </a:solidFill>
              </a:rPr>
              <a:t>Hybrid </a:t>
            </a:r>
            <a:r>
              <a:rPr lang="en-US" dirty="0" smtClean="0">
                <a:solidFill>
                  <a:schemeClr val="bg2">
                    <a:lumMod val="75000"/>
                  </a:schemeClr>
                </a:solidFill>
              </a:rPr>
              <a:t>approach</a:t>
            </a:r>
          </a:p>
          <a:p>
            <a:pPr lvl="4">
              <a:buFont typeface="Wingdings" panose="05000000000000000000" pitchFamily="2" charset="2"/>
              <a:buChar char="Ø"/>
            </a:pPr>
            <a:r>
              <a:rPr lang="en-US" dirty="0" smtClean="0">
                <a:solidFill>
                  <a:schemeClr val="bg2">
                    <a:lumMod val="75000"/>
                  </a:schemeClr>
                </a:solidFill>
              </a:rPr>
              <a:t>Definition</a:t>
            </a:r>
          </a:p>
          <a:p>
            <a:pPr lvl="4">
              <a:buFont typeface="Wingdings" panose="05000000000000000000" pitchFamily="2" charset="2"/>
              <a:buChar char="Ø"/>
            </a:pPr>
            <a:r>
              <a:rPr lang="en-US" dirty="0" smtClean="0">
                <a:solidFill>
                  <a:schemeClr val="bg2">
                    <a:lumMod val="75000"/>
                  </a:schemeClr>
                </a:solidFill>
              </a:rPr>
              <a:t>Case study</a:t>
            </a:r>
          </a:p>
          <a:p>
            <a:pPr lvl="3">
              <a:buFont typeface="Wingdings" panose="05000000000000000000" pitchFamily="2" charset="2"/>
              <a:buChar char="q"/>
            </a:pPr>
            <a:r>
              <a:rPr lang="en-US" dirty="0">
                <a:solidFill>
                  <a:schemeClr val="bg2">
                    <a:lumMod val="75000"/>
                  </a:schemeClr>
                </a:solidFill>
              </a:rPr>
              <a:t>Stage </a:t>
            </a:r>
            <a:r>
              <a:rPr lang="en-US" dirty="0" smtClean="0">
                <a:solidFill>
                  <a:schemeClr val="bg2">
                    <a:lumMod val="75000"/>
                  </a:schemeClr>
                </a:solidFill>
              </a:rPr>
              <a:t>2.2 </a:t>
            </a:r>
            <a:r>
              <a:rPr lang="en-US" dirty="0">
                <a:solidFill>
                  <a:schemeClr val="bg2">
                    <a:lumMod val="75000"/>
                  </a:schemeClr>
                </a:solidFill>
              </a:rPr>
              <a:t>to improve Stage </a:t>
            </a:r>
            <a:r>
              <a:rPr lang="en-US" dirty="0" smtClean="0">
                <a:solidFill>
                  <a:schemeClr val="bg2">
                    <a:lumMod val="75000"/>
                  </a:schemeClr>
                </a:solidFill>
              </a:rPr>
              <a:t>2.1: </a:t>
            </a:r>
            <a:r>
              <a:rPr lang="en-US" dirty="0">
                <a:solidFill>
                  <a:schemeClr val="bg2">
                    <a:lumMod val="75000"/>
                  </a:schemeClr>
                </a:solidFill>
              </a:rPr>
              <a:t>Pre-training of Deep Bidirectional Transformers for Language Understanding (BERT</a:t>
            </a:r>
            <a:r>
              <a:rPr lang="en-US" dirty="0" smtClean="0">
                <a:solidFill>
                  <a:schemeClr val="bg2">
                    <a:lumMod val="75000"/>
                  </a:schemeClr>
                </a:solidFill>
              </a:rPr>
              <a:t>)</a:t>
            </a:r>
          </a:p>
          <a:p>
            <a:pPr lvl="4">
              <a:buFont typeface="Wingdings" panose="05000000000000000000" pitchFamily="2" charset="2"/>
              <a:buChar char="Ø"/>
            </a:pPr>
            <a:r>
              <a:rPr lang="en-US" dirty="0" smtClean="0">
                <a:solidFill>
                  <a:schemeClr val="bg2">
                    <a:lumMod val="75000"/>
                  </a:schemeClr>
                </a:solidFill>
              </a:rPr>
              <a:t>Definition</a:t>
            </a:r>
          </a:p>
          <a:p>
            <a:pPr lvl="4">
              <a:buFont typeface="Wingdings" panose="05000000000000000000" pitchFamily="2" charset="2"/>
              <a:buChar char="Ø"/>
            </a:pPr>
            <a:r>
              <a:rPr lang="en-US" dirty="0" smtClean="0">
                <a:solidFill>
                  <a:schemeClr val="bg2">
                    <a:lumMod val="75000"/>
                  </a:schemeClr>
                </a:solidFill>
              </a:rPr>
              <a:t>Experiment on NER</a:t>
            </a:r>
          </a:p>
          <a:p>
            <a:pPr marL="457200" lvl="1" indent="0">
              <a:buNone/>
            </a:pPr>
            <a:r>
              <a:rPr lang="en-US" dirty="0" smtClean="0">
                <a:solidFill>
                  <a:schemeClr val="bg2">
                    <a:lumMod val="75000"/>
                  </a:schemeClr>
                </a:solidFill>
              </a:rPr>
              <a:t>4.  Conclusion</a:t>
            </a:r>
          </a:p>
          <a:p>
            <a:pPr marL="457200" lvl="1" indent="0">
              <a:buNone/>
            </a:pPr>
            <a:r>
              <a:rPr lang="en-US" dirty="0" smtClean="0">
                <a:solidFill>
                  <a:schemeClr val="bg2">
                    <a:lumMod val="75000"/>
                  </a:schemeClr>
                </a:solidFill>
              </a:rPr>
              <a:t>5.  Potential for the information</a:t>
            </a:r>
            <a:endParaRPr dirty="0">
              <a:solidFill>
                <a:schemeClr val="bg2">
                  <a:lumMod val="75000"/>
                </a:schemeClr>
              </a:solidFill>
            </a:endParaRPr>
          </a:p>
        </p:txBody>
      </p:sp>
    </p:spTree>
    <p:extLst>
      <p:ext uri="{BB962C8B-B14F-4D97-AF65-F5344CB8AC3E}">
        <p14:creationId xmlns:p14="http://schemas.microsoft.com/office/powerpoint/2010/main" val="9167188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dirty="0"/>
              <a:t>BERT Structure - Continue</a:t>
            </a:r>
            <a:endParaRPr dirty="0"/>
          </a:p>
        </p:txBody>
      </p:sp>
      <p:sp>
        <p:nvSpPr>
          <p:cNvPr id="8" name="Rectangle 7"/>
          <p:cNvSpPr/>
          <p:nvPr/>
        </p:nvSpPr>
        <p:spPr>
          <a:xfrm>
            <a:off x="2071561" y="5081798"/>
            <a:ext cx="5470216" cy="4207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Task 2: Next sentence prediction </a:t>
            </a:r>
            <a:r>
              <a:rPr lang="en-US" dirty="0">
                <a:ln w="0"/>
                <a:solidFill>
                  <a:schemeClr val="tx1"/>
                </a:solidFill>
                <a:effectLst>
                  <a:outerShdw blurRad="38100" dist="19050" dir="2700000" algn="tl" rotWithShape="0">
                    <a:schemeClr val="dk1">
                      <a:alpha val="40000"/>
                    </a:schemeClr>
                  </a:outerShdw>
                </a:effectLst>
              </a:rPr>
              <a:t>(Devlin et al., 2018</a:t>
            </a:r>
            <a:r>
              <a:rPr lang="en-US" dirty="0" smtClean="0">
                <a:ln w="0"/>
                <a:solidFill>
                  <a:schemeClr val="tx1"/>
                </a:solidFill>
                <a:effectLst>
                  <a:outerShdw blurRad="38100" dist="19050" dir="2700000" algn="tl" rotWithShape="0">
                    <a:schemeClr val="dk1">
                      <a:alpha val="40000"/>
                    </a:schemeClr>
                  </a:outerShdw>
                </a:effectLst>
              </a:rPr>
              <a:t>)</a:t>
            </a:r>
            <a:endParaRPr lang="en-US" dirty="0">
              <a:ln w="0"/>
              <a:solidFill>
                <a:schemeClr val="tx1"/>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3"/>
          <a:stretch>
            <a:fillRect/>
          </a:stretch>
        </p:blipFill>
        <p:spPr>
          <a:xfrm>
            <a:off x="526094" y="1593130"/>
            <a:ext cx="8033446" cy="3091992"/>
          </a:xfrm>
          <a:prstGeom prst="rect">
            <a:avLst/>
          </a:prstGeom>
        </p:spPr>
      </p:pic>
    </p:spTree>
    <p:extLst>
      <p:ext uri="{BB962C8B-B14F-4D97-AF65-F5344CB8AC3E}">
        <p14:creationId xmlns:p14="http://schemas.microsoft.com/office/powerpoint/2010/main" val="42538536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Background</a:t>
            </a:r>
            <a:endParaRPr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NASS annually publishes estimates </a:t>
            </a:r>
            <a:r>
              <a:rPr lang="en-US" dirty="0"/>
              <a:t>of US Hogs – Quarterly </a:t>
            </a:r>
            <a:r>
              <a:rPr lang="en-US" dirty="0" smtClean="0"/>
              <a:t>Hog Inventory </a:t>
            </a:r>
            <a:r>
              <a:rPr lang="en-US" dirty="0"/>
              <a:t>National </a:t>
            </a:r>
            <a:r>
              <a:rPr lang="en-US" dirty="0" smtClean="0"/>
              <a:t>Numbers using statistical models</a:t>
            </a:r>
            <a:endParaRPr lang="en-US" dirty="0"/>
          </a:p>
          <a:p>
            <a:pPr lvl="1">
              <a:buFont typeface="Arial" panose="020B0604020202020204" pitchFamily="34" charset="0"/>
              <a:buChar char="•"/>
            </a:pPr>
            <a:r>
              <a:rPr lang="en-US" dirty="0" smtClean="0"/>
              <a:t>Models only capture equilibrium picture but cannot detect unusual pattern such as disease outbreak</a:t>
            </a:r>
          </a:p>
          <a:p>
            <a:pPr marL="514350" indent="-514350">
              <a:buFont typeface="+mj-lt"/>
              <a:buAutoNum type="arabicPeriod"/>
            </a:pPr>
            <a:r>
              <a:rPr lang="en-US" dirty="0" smtClean="0"/>
              <a:t>The impact of disease can be substantial, but initial event can be local and/or small</a:t>
            </a:r>
          </a:p>
          <a:p>
            <a:pPr marL="514350" indent="-514350">
              <a:buFont typeface="+mj-lt"/>
              <a:buAutoNum type="arabicPeriod"/>
            </a:pPr>
            <a:r>
              <a:rPr lang="en-US" dirty="0" smtClean="0"/>
              <a:t>Detection </a:t>
            </a:r>
            <a:r>
              <a:rPr lang="en-US" dirty="0"/>
              <a:t>of the early stages is </a:t>
            </a:r>
            <a:r>
              <a:rPr lang="en-US" dirty="0" smtClean="0"/>
              <a:t>challenging</a:t>
            </a:r>
          </a:p>
          <a:p>
            <a:pPr marL="514350" indent="-514350">
              <a:buFont typeface="+mj-lt"/>
              <a:buAutoNum type="arabicPeriod"/>
            </a:pPr>
            <a:r>
              <a:rPr lang="en-US" dirty="0"/>
              <a:t>Current diagnostics lag the occurrence of the outbreak by a </a:t>
            </a:r>
            <a:r>
              <a:rPr lang="en-US" dirty="0" smtClean="0"/>
              <a:t>quarter</a:t>
            </a:r>
          </a:p>
          <a:p>
            <a:pPr marL="514350" indent="-514350">
              <a:buFont typeface="+mj-lt"/>
              <a:buAutoNum type="arabicPeriod"/>
            </a:pPr>
            <a:r>
              <a:rPr lang="en-US" dirty="0"/>
              <a:t>A preliminary study </a:t>
            </a:r>
            <a:r>
              <a:rPr lang="en-US" dirty="0" smtClean="0"/>
              <a:t>depended on </a:t>
            </a:r>
            <a:r>
              <a:rPr lang="en-US" dirty="0"/>
              <a:t>the </a:t>
            </a:r>
            <a:r>
              <a:rPr lang="en-US" dirty="0" smtClean="0"/>
              <a:t>hybrid NLP approach with limited </a:t>
            </a:r>
            <a:r>
              <a:rPr lang="en-US" dirty="0"/>
              <a:t>training data</a:t>
            </a:r>
          </a:p>
          <a:p>
            <a:endParaRPr lang="en-US" dirty="0"/>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92319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Goals for </a:t>
            </a:r>
            <a:r>
              <a:rPr lang="en-US" dirty="0" smtClean="0"/>
              <a:t>two stages Web scraping-NLP approach</a:t>
            </a:r>
            <a:endParaRPr dirty="0"/>
          </a:p>
        </p:txBody>
      </p:sp>
      <p:sp>
        <p:nvSpPr>
          <p:cNvPr id="3" name="Content Placeholder 2"/>
          <p:cNvSpPr>
            <a:spLocks noGrp="1"/>
          </p:cNvSpPr>
          <p:nvPr>
            <p:ph idx="1"/>
          </p:nvPr>
        </p:nvSpPr>
        <p:spPr/>
        <p:txBody>
          <a:bodyPr>
            <a:normAutofit fontScale="92500" lnSpcReduction="20000"/>
          </a:bodyPr>
          <a:lstStyle/>
          <a:p>
            <a:pPr marL="457200" lvl="1" indent="0">
              <a:buNone/>
            </a:pPr>
            <a:r>
              <a:rPr lang="en-US" dirty="0" smtClean="0"/>
              <a:t>Stage 1 - Web scraping</a:t>
            </a:r>
          </a:p>
          <a:p>
            <a:pPr lvl="2"/>
            <a:r>
              <a:rPr lang="en-US" dirty="0" smtClean="0"/>
              <a:t>Goal: Hog </a:t>
            </a:r>
            <a:r>
              <a:rPr lang="en-US" dirty="0"/>
              <a:t>disease </a:t>
            </a:r>
            <a:r>
              <a:rPr lang="en-US" dirty="0" smtClean="0"/>
              <a:t>outbreak rapid detection</a:t>
            </a:r>
          </a:p>
          <a:p>
            <a:pPr lvl="2"/>
            <a:r>
              <a:rPr lang="en-US" dirty="0" smtClean="0"/>
              <a:t>Application</a:t>
            </a:r>
          </a:p>
          <a:p>
            <a:pPr lvl="3">
              <a:buFont typeface="Wingdings" panose="05000000000000000000" pitchFamily="2" charset="2"/>
              <a:buChar char="q"/>
            </a:pPr>
            <a:r>
              <a:rPr lang="en-US" dirty="0" smtClean="0"/>
              <a:t>Timely </a:t>
            </a:r>
            <a:r>
              <a:rPr lang="en-US" dirty="0"/>
              <a:t>report for the disease </a:t>
            </a:r>
            <a:r>
              <a:rPr lang="en-US" dirty="0" smtClean="0"/>
              <a:t>outbreak</a:t>
            </a:r>
          </a:p>
          <a:p>
            <a:pPr marL="457200" lvl="1" indent="0">
              <a:buNone/>
            </a:pPr>
            <a:r>
              <a:rPr lang="en-US" dirty="0" smtClean="0"/>
              <a:t>Stage 2 - Web scraping - NLP</a:t>
            </a:r>
          </a:p>
          <a:p>
            <a:pPr lvl="2"/>
            <a:r>
              <a:rPr lang="en-US" dirty="0" smtClean="0"/>
              <a:t>Goal: Information summary from scraped news</a:t>
            </a:r>
            <a:endParaRPr lang="en-US" dirty="0"/>
          </a:p>
          <a:p>
            <a:pPr lvl="2"/>
            <a:r>
              <a:rPr lang="en-US" dirty="0" smtClean="0"/>
              <a:t>Application of information summary</a:t>
            </a:r>
          </a:p>
          <a:p>
            <a:pPr lvl="3">
              <a:buFont typeface="Wingdings" panose="05000000000000000000" pitchFamily="2" charset="2"/>
              <a:buChar char="q"/>
            </a:pPr>
            <a:r>
              <a:rPr lang="en-US" dirty="0"/>
              <a:t>Geo-locating the outbreak</a:t>
            </a:r>
          </a:p>
          <a:p>
            <a:pPr lvl="3">
              <a:buFont typeface="Wingdings" panose="05000000000000000000" pitchFamily="2" charset="2"/>
              <a:buChar char="q"/>
            </a:pPr>
            <a:r>
              <a:rPr lang="en-US" dirty="0"/>
              <a:t>Better precision in predicting pattern and rate of spread of the disease</a:t>
            </a:r>
          </a:p>
          <a:p>
            <a:pPr lvl="3">
              <a:buFont typeface="Wingdings" panose="05000000000000000000" pitchFamily="2" charset="2"/>
              <a:buChar char="q"/>
            </a:pPr>
            <a:r>
              <a:rPr lang="en-US" dirty="0"/>
              <a:t>Documentation of the disease on each scale national-state-local with limited training </a:t>
            </a:r>
            <a:r>
              <a:rPr lang="en-US" dirty="0" smtClean="0"/>
              <a:t>data</a:t>
            </a:r>
          </a:p>
          <a:p>
            <a:pPr lvl="3">
              <a:buFont typeface="Wingdings" panose="05000000000000000000" pitchFamily="2" charset="2"/>
              <a:buChar char="q"/>
            </a:pPr>
            <a:r>
              <a:rPr lang="en-US" dirty="0" smtClean="0"/>
              <a:t>Input </a:t>
            </a:r>
            <a:r>
              <a:rPr lang="en-US" dirty="0"/>
              <a:t>to spatial-epidemic </a:t>
            </a:r>
            <a:r>
              <a:rPr lang="en-US" dirty="0" smtClean="0"/>
              <a:t>model</a:t>
            </a:r>
          </a:p>
          <a:p>
            <a:pPr lvl="3">
              <a:buFont typeface="Wingdings" panose="05000000000000000000" pitchFamily="2" charset="2"/>
              <a:buChar char="q"/>
            </a:pPr>
            <a:r>
              <a:rPr lang="en-US" dirty="0" smtClean="0"/>
              <a:t>Data </a:t>
            </a:r>
            <a:r>
              <a:rPr lang="en-US" dirty="0"/>
              <a:t>prepared for experts</a:t>
            </a:r>
          </a:p>
          <a:p>
            <a:pPr lvl="2">
              <a:buFont typeface="Wingdings" panose="05000000000000000000" pitchFamily="2" charset="2"/>
              <a:buChar char="q"/>
            </a:pPr>
            <a:endParaRPr dirty="0"/>
          </a:p>
        </p:txBody>
      </p:sp>
    </p:spTree>
    <p:extLst>
      <p:ext uri="{BB962C8B-B14F-4D97-AF65-F5344CB8AC3E}">
        <p14:creationId xmlns:p14="http://schemas.microsoft.com/office/powerpoint/2010/main" val="3407811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Stage </a:t>
            </a:r>
            <a:r>
              <a:rPr lang="en-US" dirty="0" smtClean="0"/>
              <a:t>1 - Web scraping</a:t>
            </a:r>
            <a:br>
              <a:rPr lang="en-US" dirty="0" smtClean="0"/>
            </a:br>
            <a:r>
              <a:rPr lang="en-US" dirty="0" smtClean="0"/>
              <a:t> Hog Disease </a:t>
            </a:r>
            <a:r>
              <a:rPr lang="en-US" dirty="0"/>
              <a:t>Outbreak </a:t>
            </a:r>
            <a:r>
              <a:rPr lang="en-US" dirty="0" smtClean="0"/>
              <a:t>Detection</a:t>
            </a:r>
            <a:endParaRPr dirty="0"/>
          </a:p>
        </p:txBody>
      </p:sp>
      <p:sp>
        <p:nvSpPr>
          <p:cNvPr id="3" name="Content Placeholder 2"/>
          <p:cNvSpPr>
            <a:spLocks noGrp="1"/>
          </p:cNvSpPr>
          <p:nvPr>
            <p:ph idx="1"/>
          </p:nvPr>
        </p:nvSpPr>
        <p:spPr>
          <a:xfrm>
            <a:off x="457200" y="1600201"/>
            <a:ext cx="8229600" cy="4756150"/>
          </a:xfrm>
        </p:spPr>
        <p:txBody>
          <a:bodyPr>
            <a:normAutofit/>
          </a:bodyPr>
          <a:lstStyle/>
          <a:p>
            <a:pPr marL="457200" lvl="1" indent="0">
              <a:buNone/>
            </a:pPr>
            <a:r>
              <a:rPr lang="en-US" sz="3000" dirty="0" smtClean="0"/>
              <a:t>Goal</a:t>
            </a:r>
          </a:p>
          <a:p>
            <a:pPr lvl="2"/>
            <a:r>
              <a:rPr lang="en-US" sz="2600" dirty="0" smtClean="0"/>
              <a:t>Detect whether the disease outbreak happens using </a:t>
            </a:r>
            <a:r>
              <a:rPr lang="en-US" sz="2600" dirty="0"/>
              <a:t>w</a:t>
            </a:r>
            <a:r>
              <a:rPr lang="en-US" sz="2600" dirty="0" smtClean="0"/>
              <a:t>eb scraping</a:t>
            </a:r>
            <a:endParaRPr lang="en-US" sz="3000" dirty="0"/>
          </a:p>
          <a:p>
            <a:pPr marL="457200" lvl="1" indent="0">
              <a:buNone/>
            </a:pPr>
            <a:r>
              <a:rPr lang="en-US" sz="3000" dirty="0" smtClean="0"/>
              <a:t>Tools</a:t>
            </a:r>
          </a:p>
          <a:p>
            <a:pPr marL="914400" lvl="2" indent="0">
              <a:buNone/>
            </a:pPr>
            <a:r>
              <a:rPr lang="en-US" sz="2600" dirty="0" smtClean="0"/>
              <a:t>1. Web </a:t>
            </a:r>
            <a:r>
              <a:rPr lang="en-US" sz="2600" dirty="0"/>
              <a:t>scraping in Swine Disease Global Surveillance Project (SDGSP)</a:t>
            </a:r>
          </a:p>
          <a:p>
            <a:pPr lvl="3">
              <a:buFont typeface="Wingdings" panose="05000000000000000000" pitchFamily="2" charset="2"/>
              <a:buChar char="q"/>
            </a:pPr>
            <a:r>
              <a:rPr lang="en-US" sz="2200" dirty="0"/>
              <a:t>University of Minnesota Swine Center</a:t>
            </a:r>
          </a:p>
          <a:p>
            <a:pPr lvl="3">
              <a:buFont typeface="Wingdings" panose="05000000000000000000" pitchFamily="2" charset="2"/>
              <a:buChar char="q"/>
            </a:pPr>
            <a:r>
              <a:rPr lang="en-US" sz="2200" dirty="0"/>
              <a:t>Monitors hog disease outbreaks on international scale</a:t>
            </a:r>
          </a:p>
          <a:p>
            <a:pPr lvl="3">
              <a:buFont typeface="Wingdings" panose="05000000000000000000" pitchFamily="2" charset="2"/>
              <a:buChar char="q"/>
            </a:pPr>
            <a:r>
              <a:rPr lang="en-US" sz="2200" dirty="0"/>
              <a:t>Publishes reports every two weeks</a:t>
            </a:r>
          </a:p>
          <a:p>
            <a:pPr marL="457200" lvl="1" indent="0">
              <a:buNone/>
            </a:pPr>
            <a:endParaRPr lang="en-US" sz="3000" dirty="0"/>
          </a:p>
        </p:txBody>
      </p:sp>
    </p:spTree>
    <p:extLst>
      <p:ext uri="{BB962C8B-B14F-4D97-AF65-F5344CB8AC3E}">
        <p14:creationId xmlns:p14="http://schemas.microsoft.com/office/powerpoint/2010/main" val="3204023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04800"/>
            <a:ext cx="8382000" cy="1066800"/>
          </a:xfrm>
        </p:spPr>
        <p:txBody>
          <a:bodyPr>
            <a:normAutofit fontScale="90000"/>
          </a:bodyPr>
          <a:lstStyle/>
          <a:p>
            <a:pPr lvl="0"/>
            <a:r>
              <a:rPr lang="en-US" dirty="0"/>
              <a:t>African Swine Fever Outbreak: </a:t>
            </a:r>
            <a:r>
              <a:rPr lang="en-US" dirty="0" smtClean="0"/>
              <a:t>China</a:t>
            </a:r>
            <a:endParaRPr dirty="0"/>
          </a:p>
        </p:txBody>
      </p:sp>
      <p:pic>
        <p:nvPicPr>
          <p:cNvPr id="4" name="Picture 3"/>
          <p:cNvPicPr>
            <a:picLocks noChangeAspect="1"/>
          </p:cNvPicPr>
          <p:nvPr/>
        </p:nvPicPr>
        <p:blipFill>
          <a:blip r:embed="rId2"/>
          <a:stretch>
            <a:fillRect/>
          </a:stretch>
        </p:blipFill>
        <p:spPr>
          <a:xfrm>
            <a:off x="841191" y="2066926"/>
            <a:ext cx="7363751" cy="3030520"/>
          </a:xfrm>
          <a:prstGeom prst="rect">
            <a:avLst/>
          </a:prstGeom>
        </p:spPr>
      </p:pic>
      <p:sp>
        <p:nvSpPr>
          <p:cNvPr id="3" name="Oval 2"/>
          <p:cNvSpPr/>
          <p:nvPr/>
        </p:nvSpPr>
        <p:spPr>
          <a:xfrm>
            <a:off x="841191" y="3582186"/>
            <a:ext cx="7473250" cy="21049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4188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More Web scraping </a:t>
            </a:r>
            <a:r>
              <a:rPr lang="en-US" sz="4000" dirty="0" smtClean="0"/>
              <a:t>Sources</a:t>
            </a:r>
            <a:endParaRPr sz="4000" dirty="0"/>
          </a:p>
        </p:txBody>
      </p:sp>
      <p:sp>
        <p:nvSpPr>
          <p:cNvPr id="3" name="Content Placeholder 2"/>
          <p:cNvSpPr>
            <a:spLocks noGrp="1"/>
          </p:cNvSpPr>
          <p:nvPr>
            <p:ph idx="1"/>
          </p:nvPr>
        </p:nvSpPr>
        <p:spPr>
          <a:xfrm>
            <a:off x="457200" y="1600201"/>
            <a:ext cx="8229600" cy="4756150"/>
          </a:xfrm>
        </p:spPr>
        <p:txBody>
          <a:bodyPr>
            <a:normAutofit/>
          </a:bodyPr>
          <a:lstStyle/>
          <a:p>
            <a:pPr marL="457200" lvl="1" indent="0">
              <a:buNone/>
            </a:pPr>
            <a:r>
              <a:rPr lang="en-US" sz="3000" dirty="0" smtClean="0"/>
              <a:t>2. Disease </a:t>
            </a:r>
            <a:r>
              <a:rPr lang="en-US" sz="3000" dirty="0"/>
              <a:t>Report Repositories</a:t>
            </a:r>
          </a:p>
          <a:p>
            <a:pPr lvl="2"/>
            <a:r>
              <a:rPr lang="en-US" sz="2600" dirty="0" smtClean="0"/>
              <a:t>APHIS </a:t>
            </a:r>
            <a:r>
              <a:rPr lang="en-US" sz="2600" dirty="0"/>
              <a:t>(</a:t>
            </a:r>
            <a:r>
              <a:rPr lang="en-US" sz="2600" dirty="0" smtClean="0"/>
              <a:t>USDA)</a:t>
            </a:r>
          </a:p>
          <a:p>
            <a:pPr lvl="2"/>
            <a:endParaRPr lang="en-US" sz="2600" dirty="0" smtClean="0"/>
          </a:p>
          <a:p>
            <a:pPr marL="457200" lvl="1" indent="0">
              <a:buNone/>
            </a:pPr>
            <a:r>
              <a:rPr lang="en-US" sz="3000" dirty="0" smtClean="0"/>
              <a:t>3. </a:t>
            </a:r>
            <a:r>
              <a:rPr lang="en-US" sz="3000" dirty="0"/>
              <a:t>M</a:t>
            </a:r>
            <a:r>
              <a:rPr lang="en-US" sz="3000" dirty="0" smtClean="0"/>
              <a:t>edia </a:t>
            </a:r>
            <a:r>
              <a:rPr lang="en-US" sz="3000" dirty="0"/>
              <a:t>sources </a:t>
            </a:r>
          </a:p>
          <a:p>
            <a:pPr lvl="2"/>
            <a:r>
              <a:rPr lang="en-US" sz="2600" dirty="0"/>
              <a:t>News feeds – national, state, local</a:t>
            </a:r>
          </a:p>
          <a:p>
            <a:pPr lvl="2"/>
            <a:r>
              <a:rPr lang="en-US" sz="2600" dirty="0"/>
              <a:t>Extension service websites </a:t>
            </a:r>
          </a:p>
          <a:p>
            <a:pPr lvl="2"/>
            <a:r>
              <a:rPr lang="en-US" sz="2600" dirty="0"/>
              <a:t>Producers’ organizations websites</a:t>
            </a:r>
          </a:p>
          <a:p>
            <a:pPr lvl="2"/>
            <a:r>
              <a:rPr lang="en-US" sz="2600" dirty="0"/>
              <a:t>Blogs</a:t>
            </a:r>
          </a:p>
        </p:txBody>
      </p:sp>
    </p:spTree>
    <p:extLst>
      <p:ext uri="{BB962C8B-B14F-4D97-AF65-F5344CB8AC3E}">
        <p14:creationId xmlns:p14="http://schemas.microsoft.com/office/powerpoint/2010/main" val="3009984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4261</TotalTime>
  <Words>3013</Words>
  <Application>Microsoft Office PowerPoint</Application>
  <PresentationFormat>On-screen Show (4:3)</PresentationFormat>
  <Paragraphs>489</Paragraphs>
  <Slides>40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Cambria Math</vt:lpstr>
      <vt:lpstr>Wingdings</vt:lpstr>
      <vt:lpstr>14_Custom Design</vt:lpstr>
      <vt:lpstr>Web Scraping-Natural Language Processing (NLP) for Disease Outbreak Detection and Information Extraction</vt:lpstr>
      <vt:lpstr>Disclaimer</vt:lpstr>
      <vt:lpstr>Outline</vt:lpstr>
      <vt:lpstr>Outline</vt:lpstr>
      <vt:lpstr>Background</vt:lpstr>
      <vt:lpstr>Goals for two stages Web scraping-NLP approach</vt:lpstr>
      <vt:lpstr>Stage 1 - Web scraping  Hog Disease Outbreak Detection</vt:lpstr>
      <vt:lpstr>African Swine Fever Outbreak: China</vt:lpstr>
      <vt:lpstr>More Web scraping Sources</vt:lpstr>
      <vt:lpstr>Outline</vt:lpstr>
      <vt:lpstr>Stage 2: Web scraping-Natural Language Processing (NLP)</vt:lpstr>
      <vt:lpstr>Named Entity Recognition (NER) and Information Extraction (IE) </vt:lpstr>
      <vt:lpstr>Natural Language Processing (NLP) approaches overview</vt:lpstr>
      <vt:lpstr>Stage 2.1: Hybrid approach</vt:lpstr>
      <vt:lpstr>Application of the hybrid approach – Case study</vt:lpstr>
      <vt:lpstr>Application of the hybrid approach – Case study </vt:lpstr>
      <vt:lpstr>Case study specific steps</vt:lpstr>
      <vt:lpstr>Case study result</vt:lpstr>
      <vt:lpstr>Hybrid approach drawbacks </vt:lpstr>
      <vt:lpstr>Outline</vt:lpstr>
      <vt:lpstr>NLP approaches overview- Continue</vt:lpstr>
      <vt:lpstr>Stage 2.2: Semi-supervised deep learning network Overview</vt:lpstr>
      <vt:lpstr>Pre-training of Deep Bidirectional Transformers for Language Understanding (Bert) Overview</vt:lpstr>
      <vt:lpstr>Case study</vt:lpstr>
      <vt:lpstr>Case study - Training dataset</vt:lpstr>
      <vt:lpstr>Case study</vt:lpstr>
      <vt:lpstr>Case study  Evaluation metrics, Result</vt:lpstr>
      <vt:lpstr>Case study - an example - Continued</vt:lpstr>
      <vt:lpstr>Case study - an example</vt:lpstr>
      <vt:lpstr>Conclusion</vt:lpstr>
      <vt:lpstr>Potential for information</vt:lpstr>
      <vt:lpstr>Reference</vt:lpstr>
      <vt:lpstr>PowerPoint Presentation</vt:lpstr>
      <vt:lpstr>Artificial Neural Network (ANN)</vt:lpstr>
      <vt:lpstr>Auto-encoder</vt:lpstr>
      <vt:lpstr>Transformer - Overview</vt:lpstr>
      <vt:lpstr>Transformer - Structure</vt:lpstr>
      <vt:lpstr>BERT - details</vt:lpstr>
      <vt:lpstr>BERT Structure</vt:lpstr>
      <vt:lpstr>BERT Structure - Continue</vt:lpstr>
    </vt:vector>
  </TitlesOfParts>
  <LinksUpToDate>false</LinksUpToDate>
  <SharedDoc>false</SharedDoc>
  <HyperlinksChanged>false</HyperlinksChanged>
  <AppVersion>15.0000</AppVersion>
</Properties>
</file>

<file path=docProps/app0.xml><?xml version="1.0" encoding="utf-8"?>
<Properties xmlns="http://schemas.openxmlformats.org/officeDocument/2006/extended-properties" xmlns:vt="http://schemas.openxmlformats.org/officeDocument/2006/docPropsVTypes">
  <TotalTime>0</TotalTime>
  <Words>0</Words>
  <Application>WPS Presentation</Application>
  <PresentationFormat>Widescreen</PresentationFormat>
  <Paragraphs>0</Paragraphs>
  <Slides>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vt:lpstr>
      <vt:lpstr>微软雅黑</vt:lpstr>
      <vt:lpstr>思源黑体 CN</vt:lpstr>
      <vt:lpstr>Arial Unicode MS</vt:lpstr>
      <vt:lpstr>14_Custom Design</vt:lpstr>
      <vt:lpstr>PowerPoint 演示文稿</vt:lpstr>
      <vt:lpstr>PowerPoint 演示文稿</vt:lpstr>
      <vt:lpstr>PowerPoint 演示文稿</vt:lpstr>
    </vt:vector>
  </TitlesOfParts>
  <Company>NASS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Swine Population Dynamics</dc:title>
  <dc:creator>Luca Sartore and Yijun Wei</dc:creator>
  <cp:keywords/>
  <cp:lastModifiedBy>Wei, Yijun - NASS</cp:lastModifiedBy>
  <cp:revision>320</cp:revision>
  <cp:lastPrinted>2019-06-06T13:28:51Z</cp:lastPrinted>
  <dcterms:created xsi:type="dcterms:W3CDTF">2019-05-03T21:07:53Z</dcterms:created>
  <dcterms:modified xsi:type="dcterms:W3CDTF">2019-06-10T21:05:25Z</dcterms:modified>
</cp:coreProperties>
</file>